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Roboto" panose="02000000000000000000" pitchFamily="2" charset="0"/>
      <p:regular r:id="rId18"/>
      <p:bold r:id="rId19"/>
      <p:italic r:id="rId20"/>
      <p:boldItalic r:id="rId21"/>
    </p:embeddedFont>
    <p:embeddedFont>
      <p:font typeface="Roboto Slab" pitchFamily="2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56"/>
  </p:normalViewPr>
  <p:slideViewPr>
    <p:cSldViewPr snapToGrid="0">
      <p:cViewPr varScale="1">
        <p:scale>
          <a:sx n="143" d="100"/>
          <a:sy n="143" d="100"/>
        </p:scale>
        <p:origin x="76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00bcf3c8e0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00bcf3c8e0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021d811757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021d811757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02b4768a0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02b4768a0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00bcf3c8e0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00bcf3c8e0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00bcf3c8e0_3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300bcf3c8e0_3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02c0be6bc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02c0be6bc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00bcf3c8e0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00bcf3c8e0_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00bcf3c8e0_2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00bcf3c8e0_2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00bcf3c8e0_2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00bcf3c8e0_2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00bcf3c8e0_1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00bcf3c8e0_1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00bcf3c8e0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00bcf3c8e0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02eff69400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02eff69400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02eff69400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02eff69400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00bcf3c8e0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300bcf3c8e0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021d81175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021d81175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524800" y="672606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" name="Google Shape;11;p2"/>
          <p:cNvSpPr/>
          <p:nvPr/>
        </p:nvSpPr>
        <p:spPr>
          <a:xfrm rot="10800000">
            <a:off x="6537563" y="3342925"/>
            <a:ext cx="1081625" cy="1124950"/>
          </a:xfrm>
          <a:custGeom>
            <a:avLst/>
            <a:gdLst/>
            <a:ahLst/>
            <a:cxnLst/>
            <a:rect l="l" t="t" r="r" b="b"/>
            <a:pathLst>
              <a:path w="43265" h="44998" extrusionOk="0">
                <a:moveTo>
                  <a:pt x="0" y="44998"/>
                </a:moveTo>
                <a:lnTo>
                  <a:pt x="0" y="0"/>
                </a:lnTo>
                <a:lnTo>
                  <a:pt x="43265" y="0"/>
                </a:lnTo>
              </a:path>
            </a:pathLst>
          </a:custGeom>
          <a:noFill/>
          <a:ln w="2857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</p:sp>
      <p:cxnSp>
        <p:nvCxnSpPr>
          <p:cNvPr id="12" name="Google Shape;12;p2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 Slab"/>
              <a:buNone/>
              <a:defRPr sz="2400">
                <a:solidFill>
                  <a:schemeClr val="accent5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/>
          <p:nvPr/>
        </p:nvSpPr>
        <p:spPr>
          <a:xfrm>
            <a:off x="150" y="5076825"/>
            <a:ext cx="9143700" cy="66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11"/>
          <p:cNvSpPr txBox="1">
            <a:spLocks noGrp="1"/>
          </p:cNvSpPr>
          <p:nvPr>
            <p:ph type="title" hasCustomPrompt="1"/>
          </p:nvPr>
        </p:nvSpPr>
        <p:spPr>
          <a:xfrm>
            <a:off x="387900" y="1152450"/>
            <a:ext cx="8368200" cy="15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3000"/>
              <a:buNone/>
              <a:defRPr sz="13000">
                <a:solidFill>
                  <a:schemeClr val="accent5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>
            <a:spLocks noGrp="1"/>
          </p:cNvSpPr>
          <p:nvPr>
            <p:ph type="body" idx="1"/>
          </p:nvPr>
        </p:nvSpPr>
        <p:spPr>
          <a:xfrm>
            <a:off x="387900" y="2919450"/>
            <a:ext cx="8368200" cy="107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17;p3"/>
          <p:cNvCxnSpPr/>
          <p:nvPr/>
        </p:nvCxnSpPr>
        <p:spPr>
          <a:xfrm>
            <a:off x="4359602" y="281746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80750" y="1764950"/>
            <a:ext cx="8222100" cy="90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21;p4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oogle Shape;26;p5"/>
          <p:cNvCxnSpPr/>
          <p:nvPr/>
        </p:nvCxnSpPr>
        <p:spPr>
          <a:xfrm>
            <a:off x="492563" y="1260284"/>
            <a:ext cx="4248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2"/>
          </p:nvPr>
        </p:nvSpPr>
        <p:spPr>
          <a:xfrm>
            <a:off x="4756200" y="1489825"/>
            <a:ext cx="3999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7"/>
          <p:cNvCxnSpPr/>
          <p:nvPr/>
        </p:nvCxnSpPr>
        <p:spPr>
          <a:xfrm>
            <a:off x="489218" y="1412277"/>
            <a:ext cx="331500" cy="0"/>
          </a:xfrm>
          <a:prstGeom prst="straightConnector1">
            <a:avLst/>
          </a:prstGeom>
          <a:noFill/>
          <a:ln w="381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3879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87900" y="1594025"/>
            <a:ext cx="2808000" cy="26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4" name="Google Shape;44;p9"/>
          <p:cNvCxnSpPr/>
          <p:nvPr/>
        </p:nvCxnSpPr>
        <p:spPr>
          <a:xfrm>
            <a:off x="5029675" y="4495503"/>
            <a:ext cx="540900" cy="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5" name="Google Shape;45;p9"/>
          <p:cNvSpPr txBox="1">
            <a:spLocks noGrp="1"/>
          </p:cNvSpPr>
          <p:nvPr>
            <p:ph type="title"/>
          </p:nvPr>
        </p:nvSpPr>
        <p:spPr>
          <a:xfrm>
            <a:off x="265500" y="1209075"/>
            <a:ext cx="4045200" cy="150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00"/>
              <a:buNone/>
              <a:defRPr sz="2100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Roboto Slab"/>
              <a:buNone/>
              <a:defRPr>
                <a:latin typeface="Roboto Slab"/>
                <a:ea typeface="Roboto Slab"/>
                <a:cs typeface="Roboto Slab"/>
                <a:sym typeface="Roboto Slab"/>
              </a:defRPr>
            </a:lvl1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rina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Roboto Slab"/>
              <a:buNone/>
              <a:defRPr sz="3000">
                <a:solidFill>
                  <a:schemeClr val="dk1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87900" y="1489824"/>
            <a:ext cx="8368200" cy="307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2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155/2012/925135" TargetMode="External"/><Relationship Id="rId13" Type="http://schemas.openxmlformats.org/officeDocument/2006/relationships/hyperlink" Target="https://www.cincinnatichildrens.org/service/c/eosinophilic-disorders/conditions/eosinophil" TargetMode="External"/><Relationship Id="rId18" Type="http://schemas.openxmlformats.org/officeDocument/2006/relationships/hyperlink" Target="https://www.immunology.org/public-information/bitesized-immunology/cells/natural-killer-cells" TargetMode="External"/><Relationship Id="rId3" Type="http://schemas.openxmlformats.org/officeDocument/2006/relationships/hyperlink" Target="https://www.ncbi.nlm.nih.gov/books/NBK26827/" TargetMode="External"/><Relationship Id="rId7" Type="http://schemas.openxmlformats.org/officeDocument/2006/relationships/hyperlink" Target="https://doi.org/10.3390/ijms19010092" TargetMode="External"/><Relationship Id="rId12" Type="http://schemas.openxmlformats.org/officeDocument/2006/relationships/hyperlink" Target="https://www.ncbi.nlm.nih.gov/books/NBK279396/#:~:text=All%20outer%20and%20inner%20surfaces,bacteria%20and%20viruses%20from%20growing" TargetMode="External"/><Relationship Id="rId17" Type="http://schemas.openxmlformats.org/officeDocument/2006/relationships/hyperlink" Target="https://my.clevelandclinic.org/health/body/24898-natural-killer-cells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www.immunology.org/public-information/bitesized-immunology/cells/eosinophils" TargetMode="External"/><Relationship Id="rId20" Type="http://schemas.openxmlformats.org/officeDocument/2006/relationships/hyperlink" Target="https://www.thermofisher.com/ca/en/home/life-science/cell-analysis/cell-analysis-learning-center/immunology-at-work/natural-killer-cell-overview.htm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my.clevelandclinic.org/health/body/24669-b-cells" TargetMode="External"/><Relationship Id="rId11" Type="http://schemas.openxmlformats.org/officeDocument/2006/relationships/hyperlink" Target="https://doi.org/10.3831/KPI.2012.15.1.029" TargetMode="External"/><Relationship Id="rId5" Type="http://schemas.openxmlformats.org/officeDocument/2006/relationships/hyperlink" Target="https://doi.org/10.1083/jcb.201203170" TargetMode="External"/><Relationship Id="rId15" Type="http://schemas.openxmlformats.org/officeDocument/2006/relationships/hyperlink" Target="https://www.ncbi.nlm.nih.gov/pmc/articles/PMC5088784/" TargetMode="External"/><Relationship Id="rId10" Type="http://schemas.openxmlformats.org/officeDocument/2006/relationships/hyperlink" Target="https://www.cancer.gov/publications/dictionaries/cancer-terms/def/neutrophil" TargetMode="External"/><Relationship Id="rId19" Type="http://schemas.openxmlformats.org/officeDocument/2006/relationships/hyperlink" Target="https://www.cancer.gov/publications/dictionaries/cancer-terms/def/natural-killer-cell" TargetMode="External"/><Relationship Id="rId4" Type="http://schemas.openxmlformats.org/officeDocument/2006/relationships/hyperlink" Target="http://www.cancercenter.com/what-are-b-cells-vs-t-cells#:~:text=Innate%20immune%20cells%20are%20the" TargetMode="External"/><Relationship Id="rId9" Type="http://schemas.openxmlformats.org/officeDocument/2006/relationships/hyperlink" Target="https://doi.org/10.4049/jimmunol.1201719" TargetMode="External"/><Relationship Id="rId14" Type="http://schemas.openxmlformats.org/officeDocument/2006/relationships/hyperlink" Target="https://www.merckmanuals.com/en-ca/professional/hematology-and-oncology/eosinophilic-disorders/eosinophil-production-and-functio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>
            <a:spLocks noGrp="1"/>
          </p:cNvSpPr>
          <p:nvPr>
            <p:ph type="ctrTitle"/>
          </p:nvPr>
        </p:nvSpPr>
        <p:spPr>
          <a:xfrm>
            <a:off x="1680302" y="1188925"/>
            <a:ext cx="5783400" cy="14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Different Types of Immune Cells</a:t>
            </a:r>
            <a:endParaRPr/>
          </a:p>
        </p:txBody>
      </p:sp>
      <p:sp>
        <p:nvSpPr>
          <p:cNvPr id="64" name="Google Shape;64;p13"/>
          <p:cNvSpPr txBox="1">
            <a:spLocks noGrp="1"/>
          </p:cNvSpPr>
          <p:nvPr>
            <p:ph type="subTitle" idx="1"/>
          </p:nvPr>
        </p:nvSpPr>
        <p:spPr>
          <a:xfrm>
            <a:off x="1680302" y="3049450"/>
            <a:ext cx="5783400" cy="9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PHM142</a:t>
            </a:r>
            <a:endParaRPr/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1301"/>
              <a:t>Roaa Abuosba, Sara Argento-Scalia, Isabelle Cardos &amp; Roba Mohamed</a:t>
            </a:r>
            <a:endParaRPr sz="130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1"/>
              <a:t>Sign up Date: September 24, 2024</a:t>
            </a:r>
            <a:endParaRPr sz="130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2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 Cells</a:t>
            </a:r>
            <a:endParaRPr/>
          </a:p>
        </p:txBody>
      </p:sp>
      <p:sp>
        <p:nvSpPr>
          <p:cNvPr id="129" name="Google Shape;129;p22"/>
          <p:cNvSpPr txBox="1">
            <a:spLocks noGrp="1"/>
          </p:cNvSpPr>
          <p:nvPr>
            <p:ph type="body" idx="1"/>
          </p:nvPr>
        </p:nvSpPr>
        <p:spPr>
          <a:xfrm>
            <a:off x="140600" y="1522900"/>
            <a:ext cx="64443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GB" sz="1700"/>
              <a:t>Type of white blood cell known as a lymphocyte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GB" sz="1700"/>
              <a:t>Destroys pathogens by sending signals to the immune system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GB" sz="1700"/>
              <a:t>2 main types of T-cells:</a:t>
            </a:r>
            <a:endParaRPr sz="170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 b="1"/>
              <a:t>Cytotoxic T cells: </a:t>
            </a:r>
            <a:r>
              <a:rPr lang="en-GB"/>
              <a:t>Also known as CD8+ cells because they have a CD8 receptor on their membranes. Kill infected/tumor cells.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 b="1"/>
              <a:t>Helper T cells:</a:t>
            </a:r>
            <a:r>
              <a:rPr lang="en-GB"/>
              <a:t> Also known as CD4+ cells, because they have a CD4+ receptor on their membranes. Do not kill cells directly; send signals to other cells (CD8+, B-cells, macrophages) to coordinate attacks</a:t>
            </a:r>
            <a:endParaRPr/>
          </a:p>
        </p:txBody>
      </p:sp>
      <p:pic>
        <p:nvPicPr>
          <p:cNvPr id="130" name="Google Shape;13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2550" y="83225"/>
            <a:ext cx="2537975" cy="253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45:07 PM">
            <a:hlinkClick r:id="" action="ppaction://media"/>
            <a:extLst>
              <a:ext uri="{FF2B5EF4-FFF2-40B4-BE49-F238E27FC236}">
                <a16:creationId xmlns:a16="http://schemas.microsoft.com/office/drawing/2014/main" id="{2D247F7A-4EA6-C8C8-D01D-3320346F5B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40635" y="2798699"/>
            <a:ext cx="715465" cy="71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3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CD8+ T Helper Cells (CTLs)</a:t>
            </a:r>
            <a:endParaRPr/>
          </a:p>
        </p:txBody>
      </p:sp>
      <p:sp>
        <p:nvSpPr>
          <p:cNvPr id="136" name="Google Shape;136;p23"/>
          <p:cNvSpPr txBox="1">
            <a:spLocks noGrp="1"/>
          </p:cNvSpPr>
          <p:nvPr>
            <p:ph type="body" idx="1"/>
          </p:nvPr>
        </p:nvSpPr>
        <p:spPr>
          <a:xfrm>
            <a:off x="190575" y="1530225"/>
            <a:ext cx="5730300" cy="33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GB" sz="1700"/>
              <a:t>Important for immune defence against viruses, bacteria, and other intracellular pathogens. 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GB" sz="1700"/>
              <a:t>Plays a role in tumor surveillance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GB" sz="1700"/>
              <a:t>CD8+ T Cells become activated when they recognize antigens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-GB" sz="1700"/>
              <a:t> 3 mechanisms kill infected cells:</a:t>
            </a:r>
            <a:endParaRPr sz="1700"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Secretion of cytokines, primarily TNF-α and IFN-Y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Production and release of cytotoxic granules (perforin and granzymes) 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-GB"/>
              <a:t>Fas/FasL interactions</a:t>
            </a:r>
            <a:endParaRPr/>
          </a:p>
        </p:txBody>
      </p:sp>
      <p:pic>
        <p:nvPicPr>
          <p:cNvPr id="137" name="Google Shape;13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74225" y="524700"/>
            <a:ext cx="3377475" cy="189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47:13 PM">
            <a:hlinkClick r:id="" action="ppaction://media"/>
            <a:extLst>
              <a:ext uri="{FF2B5EF4-FFF2-40B4-BE49-F238E27FC236}">
                <a16:creationId xmlns:a16="http://schemas.microsoft.com/office/drawing/2014/main" id="{654B0E61-0395-3225-0142-E99308A5FA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52883" y="2718951"/>
            <a:ext cx="500541" cy="500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>
            <a:spLocks noGrp="1"/>
          </p:cNvSpPr>
          <p:nvPr>
            <p:ph type="title"/>
          </p:nvPr>
        </p:nvSpPr>
        <p:spPr>
          <a:xfrm>
            <a:off x="387900" y="2802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CD4 T Helper Cell (Th Cells)</a:t>
            </a:r>
            <a:endParaRPr/>
          </a:p>
        </p:txBody>
      </p:sp>
      <p:sp>
        <p:nvSpPr>
          <p:cNvPr id="143" name="Google Shape;143;p24"/>
          <p:cNvSpPr txBox="1">
            <a:spLocks noGrp="1"/>
          </p:cNvSpPr>
          <p:nvPr>
            <p:ph type="body" idx="1"/>
          </p:nvPr>
        </p:nvSpPr>
        <p:spPr>
          <a:xfrm>
            <a:off x="5090000" y="1144125"/>
            <a:ext cx="3862800" cy="387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❖"/>
            </a:pPr>
            <a:r>
              <a:rPr lang="en-GB"/>
              <a:t>Required for almost all adaptive immune responses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❖"/>
            </a:pPr>
            <a:r>
              <a:rPr lang="en-GB"/>
              <a:t>Only function when activated by</a:t>
            </a:r>
            <a:r>
              <a:rPr lang="en-GB" b="1"/>
              <a:t> antigen-presenting cells </a:t>
            </a:r>
            <a:r>
              <a:rPr lang="en-GB"/>
              <a:t>(APCs)</a:t>
            </a:r>
            <a:endParaRPr/>
          </a:p>
          <a:p>
            <a:pPr marL="457200" lvl="0" indent="-334327" algn="l" rtl="0">
              <a:spcBef>
                <a:spcPts val="0"/>
              </a:spcBef>
              <a:spcAft>
                <a:spcPts val="0"/>
              </a:spcAft>
              <a:buSzPct val="100000"/>
              <a:buChar char="❖"/>
            </a:pPr>
            <a:r>
              <a:rPr lang="en-GB"/>
              <a:t>Two main types of Th cells: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-GB" u="sng"/>
              <a:t>T1 Cell:</a:t>
            </a:r>
            <a:r>
              <a:rPr lang="en-GB"/>
              <a:t> mainly defend against </a:t>
            </a:r>
            <a:r>
              <a:rPr lang="en-GB" b="1"/>
              <a:t>intracellular pathogens</a:t>
            </a:r>
            <a:r>
              <a:rPr lang="en-GB"/>
              <a:t> by activating macrophages to kill microbes &amp; activate cytotoxic T cells to kill infected cells (intracellular bacteria)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-GB" u="sng"/>
              <a:t>T2 Cell:</a:t>
            </a:r>
            <a:r>
              <a:rPr lang="en-GB"/>
              <a:t> mainly defend against </a:t>
            </a:r>
            <a:r>
              <a:rPr lang="en-GB" b="1"/>
              <a:t>extracellular pathogens</a:t>
            </a:r>
            <a:r>
              <a:rPr lang="en-GB"/>
              <a:t> by stimulating B cells to make most classes of antibodies including IgE and IgG which bind to mast cells, basophils, &amp; eosinophils (parasites)</a:t>
            </a:r>
            <a:endParaRPr/>
          </a:p>
        </p:txBody>
      </p:sp>
      <p:pic>
        <p:nvPicPr>
          <p:cNvPr id="144" name="Google Shape;144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900" y="1648845"/>
            <a:ext cx="4534875" cy="271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53:22 PM">
            <a:hlinkClick r:id="" action="ppaction://media"/>
            <a:extLst>
              <a:ext uri="{FF2B5EF4-FFF2-40B4-BE49-F238E27FC236}">
                <a16:creationId xmlns:a16="http://schemas.microsoft.com/office/drawing/2014/main" id="{87F71909-397D-33F7-2006-1ACAF58160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6006" y="102425"/>
            <a:ext cx="556794" cy="55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3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Regulatory T Cells (Treg Cells)</a:t>
            </a:r>
            <a:endParaRPr/>
          </a:p>
        </p:txBody>
      </p:sp>
      <p:sp>
        <p:nvSpPr>
          <p:cNvPr id="150" name="Google Shape;150;p25"/>
          <p:cNvSpPr txBox="1">
            <a:spLocks noGrp="1"/>
          </p:cNvSpPr>
          <p:nvPr>
            <p:ph type="body" idx="1"/>
          </p:nvPr>
        </p:nvSpPr>
        <p:spPr>
          <a:xfrm>
            <a:off x="99775" y="1643100"/>
            <a:ext cx="42858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7500" lnSpcReduction="20000"/>
          </a:bodyPr>
          <a:lstStyle/>
          <a:p>
            <a:pPr marL="457200" lvl="0" indent="-317182" algn="l" rtl="0">
              <a:spcBef>
                <a:spcPts val="0"/>
              </a:spcBef>
              <a:spcAft>
                <a:spcPts val="0"/>
              </a:spcAft>
              <a:buSzPct val="100000"/>
              <a:buChar char="❖"/>
            </a:pPr>
            <a:r>
              <a:rPr lang="en-GB"/>
              <a:t>Suppress potentially deleterious activities of Th cells</a:t>
            </a:r>
            <a:endParaRPr/>
          </a:p>
          <a:p>
            <a:pPr marL="457200" lvl="0" indent="-317182" algn="l" rtl="0">
              <a:spcBef>
                <a:spcPts val="0"/>
              </a:spcBef>
              <a:spcAft>
                <a:spcPts val="0"/>
              </a:spcAft>
              <a:buSzPct val="100000"/>
              <a:buChar char="❖"/>
            </a:pPr>
            <a:r>
              <a:rPr lang="en-GB"/>
              <a:t>Some basic functions include:</a:t>
            </a:r>
            <a:endParaRPr/>
          </a:p>
          <a:p>
            <a:pPr marL="914400" lvl="1" indent="-297497" algn="l" rtl="0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-GB"/>
              <a:t>Prevention of autoimmune disease by establishing &amp; maintaining immunologic self-tolerance</a:t>
            </a:r>
            <a:endParaRPr/>
          </a:p>
          <a:p>
            <a:pPr marL="914400" lvl="1" indent="-297497" algn="l" rtl="0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-GB"/>
              <a:t>Suppression of allergy &amp; asthma</a:t>
            </a:r>
            <a:endParaRPr/>
          </a:p>
          <a:p>
            <a:pPr marL="914400" lvl="1" indent="-297497" algn="l" rtl="0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-GB"/>
              <a:t>Oral tolerance</a:t>
            </a:r>
            <a:endParaRPr/>
          </a:p>
          <a:p>
            <a:pPr marL="914400" lvl="1" indent="-297497" algn="l" rtl="0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-GB"/>
              <a:t>Feto-maternal tolerance</a:t>
            </a:r>
            <a:endParaRPr/>
          </a:p>
          <a:p>
            <a:pPr marL="457200" lvl="0" indent="-317182" algn="l" rtl="0">
              <a:spcBef>
                <a:spcPts val="0"/>
              </a:spcBef>
              <a:spcAft>
                <a:spcPts val="0"/>
              </a:spcAft>
              <a:buSzPct val="100000"/>
              <a:buChar char="❖"/>
            </a:pPr>
            <a:r>
              <a:rPr lang="en-GB"/>
              <a:t>Stimulatory activities of T cells need to be counterbalanced by suppressive mechanisms</a:t>
            </a:r>
            <a:endParaRPr/>
          </a:p>
          <a:p>
            <a:pPr marL="914400" lvl="1" indent="-297497" algn="l" rtl="0">
              <a:spcBef>
                <a:spcPts val="0"/>
              </a:spcBef>
              <a:spcAft>
                <a:spcPts val="0"/>
              </a:spcAft>
              <a:buSzPct val="100000"/>
              <a:buChar char="➢"/>
            </a:pPr>
            <a:r>
              <a:rPr lang="en-GB"/>
              <a:t>Discriminate between bad (self-reactive) Th cells that SHOULD be suppressed vs the good (virus-specific) Th cells which SHOULD NOT be suppressed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51" name="Google Shape;151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61640" y="1643100"/>
            <a:ext cx="4472035" cy="262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54:58 PM">
            <a:hlinkClick r:id="" action="ppaction://media"/>
            <a:extLst>
              <a:ext uri="{FF2B5EF4-FFF2-40B4-BE49-F238E27FC236}">
                <a16:creationId xmlns:a16="http://schemas.microsoft.com/office/drawing/2014/main" id="{43DF3524-DDD5-BB3F-0278-E4478FC2B1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38237" y="174413"/>
            <a:ext cx="495438" cy="495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  <p:sp>
        <p:nvSpPr>
          <p:cNvPr id="157" name="Google Shape;157;p26"/>
          <p:cNvSpPr txBox="1">
            <a:spLocks noGrp="1"/>
          </p:cNvSpPr>
          <p:nvPr>
            <p:ph type="body" idx="1"/>
          </p:nvPr>
        </p:nvSpPr>
        <p:spPr>
          <a:xfrm>
            <a:off x="387900" y="1428074"/>
            <a:ext cx="83682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1"/>
              <a:t>Innate Immunity (first line, rapid response, very general):</a:t>
            </a:r>
            <a:endParaRPr sz="1600" b="1" i="1"/>
          </a:p>
          <a:p>
            <a:pPr marL="914400" lvl="1" indent="-310832" algn="l" rtl="0">
              <a:spcBef>
                <a:spcPts val="1200"/>
              </a:spcBef>
              <a:spcAft>
                <a:spcPts val="0"/>
              </a:spcAft>
              <a:buSzPct val="100000"/>
              <a:buChar char="○"/>
            </a:pPr>
            <a:r>
              <a:rPr lang="en-GB" b="1" u="sng"/>
              <a:t>Neutrophils: </a:t>
            </a:r>
            <a:r>
              <a:rPr lang="en-GB"/>
              <a:t>first responders, perform phagocytosis, release granules and traps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GB" b="1" u="sng"/>
              <a:t>Macrophages:</a:t>
            </a:r>
            <a:r>
              <a:rPr lang="en-GB"/>
              <a:t> long-lived, digest pathogens, present antigens to T cells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GB" b="1" u="sng"/>
              <a:t>Eosinophils:</a:t>
            </a:r>
            <a:r>
              <a:rPr lang="en-GB"/>
              <a:t> Destroy parasites, involved in allergic responses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GB" b="1" u="sng"/>
              <a:t>NK cells:</a:t>
            </a:r>
            <a:r>
              <a:rPr lang="en-GB"/>
              <a:t> Eliminate virus-infected and tumor cells via cytotoxicity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600" b="1" i="1"/>
              <a:t>Adaptive Immunity (specific, takes longer to induce, induced by innate): </a:t>
            </a:r>
            <a:endParaRPr sz="1600" b="1" i="1"/>
          </a:p>
          <a:p>
            <a:pPr marL="914400" lvl="1" indent="-310832" algn="l" rtl="0">
              <a:spcBef>
                <a:spcPts val="1200"/>
              </a:spcBef>
              <a:spcAft>
                <a:spcPts val="0"/>
              </a:spcAft>
              <a:buSzPct val="100000"/>
              <a:buChar char="○"/>
            </a:pPr>
            <a:r>
              <a:rPr lang="en-GB" b="1" u="sng"/>
              <a:t>B cells:</a:t>
            </a:r>
            <a:r>
              <a:rPr lang="en-GB"/>
              <a:t> produce antibodies, differentiate into plasma and memory cells</a:t>
            </a:r>
            <a:endParaRPr/>
          </a:p>
          <a:p>
            <a:pPr marL="914400" lvl="1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○"/>
            </a:pPr>
            <a:r>
              <a:rPr lang="en-GB" b="1" u="sng"/>
              <a:t>T cells:</a:t>
            </a:r>
            <a:r>
              <a:rPr lang="en-GB"/>
              <a:t> 	</a:t>
            </a:r>
            <a:endParaRPr/>
          </a:p>
          <a:p>
            <a:pPr marL="1371600" lvl="2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■"/>
            </a:pPr>
            <a:r>
              <a:rPr lang="en-GB"/>
              <a:t>CD8+ Cytotoxic: kill infected cells, tumor surveillance</a:t>
            </a:r>
            <a:endParaRPr/>
          </a:p>
          <a:p>
            <a:pPr marL="1371600" lvl="2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■"/>
            </a:pPr>
            <a:r>
              <a:rPr lang="en-GB"/>
              <a:t>CD4+ Helper: Activate other immune cells, coordinate responses</a:t>
            </a:r>
            <a:endParaRPr/>
          </a:p>
          <a:p>
            <a:pPr marL="1828800" lvl="3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TH1 defend against intracellular pathogens </a:t>
            </a:r>
            <a:endParaRPr/>
          </a:p>
          <a:p>
            <a:pPr marL="1828800" lvl="3" indent="-310832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GB"/>
              <a:t>TH2 defend against extracellular pathogens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7"/>
          <p:cNvSpPr txBox="1">
            <a:spLocks noGrp="1"/>
          </p:cNvSpPr>
          <p:nvPr>
            <p:ph type="title"/>
          </p:nvPr>
        </p:nvSpPr>
        <p:spPr>
          <a:xfrm>
            <a:off x="313472" y="128416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References</a:t>
            </a:r>
            <a:endParaRPr dirty="0"/>
          </a:p>
        </p:txBody>
      </p:sp>
      <p:sp>
        <p:nvSpPr>
          <p:cNvPr id="163" name="Google Shape;163;p27"/>
          <p:cNvSpPr txBox="1">
            <a:spLocks noGrp="1"/>
          </p:cNvSpPr>
          <p:nvPr>
            <p:ph type="body" idx="1"/>
          </p:nvPr>
        </p:nvSpPr>
        <p:spPr>
          <a:xfrm>
            <a:off x="462328" y="714900"/>
            <a:ext cx="8368200" cy="41350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Alberts B, Johnson A, Lewis J, et al. Molecular Biology of the Cell. 4th edition. New York: Garland Science; 2002. Helper T Cells and Lymphocyte Activation</a:t>
            </a:r>
            <a:r>
              <a:rPr lang="en-GB" sz="800" u="sng" dirty="0">
                <a:solidFill>
                  <a:schemeClr val="hlink"/>
                </a:solidFill>
                <a:hlinkClick r:id="rId3"/>
              </a:rPr>
              <a:t> https://www.ncbi.nlm.nih.gov/books/NBK26827/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B-Cells vs. T-Cells: What Are Helper, Killer and Cytotoxic T Cells.” Cancer Treatment </a:t>
            </a:r>
            <a:r>
              <a:rPr lang="en-GB" sz="800" dirty="0" err="1"/>
              <a:t>Centers</a:t>
            </a:r>
            <a:r>
              <a:rPr lang="en-GB" sz="800" dirty="0"/>
              <a:t> of America, 10 Nov. 2021, </a:t>
            </a:r>
            <a:r>
              <a:rPr lang="en-GB" sz="800" u="sng" dirty="0">
                <a:solidFill>
                  <a:schemeClr val="hlink"/>
                </a:solidFill>
                <a:hlinkClick r:id="rId4"/>
              </a:rPr>
              <a:t>www.cancercenter.com/what-are-b-cells-vs-t-cells#:~:text=Innate%20immune%20cells%20are%20the</a:t>
            </a:r>
            <a:r>
              <a:rPr lang="en-GB" sz="800" dirty="0"/>
              <a:t>.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Brinkmann, V., &amp; </a:t>
            </a:r>
            <a:r>
              <a:rPr lang="en-GB" sz="800" dirty="0" err="1"/>
              <a:t>Zychlinsky</a:t>
            </a:r>
            <a:r>
              <a:rPr lang="en-GB" sz="800" dirty="0"/>
              <a:t>, A. (2012). Neutrophil extracellular traps: is immunity the second function of chromatin?. The Journal of cell biology, 198(5), 773–783.</a:t>
            </a:r>
            <a:r>
              <a:rPr lang="en-GB" sz="800" u="sng" dirty="0">
                <a:solidFill>
                  <a:schemeClr val="hlink"/>
                </a:solidFill>
                <a:hlinkClick r:id="rId5"/>
              </a:rPr>
              <a:t> https://doi.org/10.1083/jcb.201203170</a:t>
            </a:r>
            <a:r>
              <a:rPr lang="en-GB" sz="800" dirty="0"/>
              <a:t>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Cleveland Clinic. “B Cells: Types and Function.” Cleveland Clinic, Cleveland Clinic, 1 Feb. 2023, </a:t>
            </a:r>
            <a:r>
              <a:rPr lang="en-GB" sz="800" u="sng" dirty="0">
                <a:solidFill>
                  <a:schemeClr val="hlink"/>
                </a:solidFill>
                <a:hlinkClick r:id="rId6"/>
              </a:rPr>
              <a:t>my.clevelandclinic.org/health/body/24669-b-cells</a:t>
            </a:r>
            <a:r>
              <a:rPr lang="en-GB" sz="800" dirty="0"/>
              <a:t>.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 Hirayama, D., Iida, T., &amp; Nakase, H. (2017). The Phagocytic Function of Macrophage-Enforcing Innate Immunity and Tissue Homeostasis. International journal of molecular sciences, 19(1), 92.</a:t>
            </a:r>
            <a:r>
              <a:rPr lang="en-GB" sz="800" u="sng" dirty="0">
                <a:solidFill>
                  <a:schemeClr val="hlink"/>
                </a:solidFill>
                <a:hlinkClick r:id="rId7"/>
              </a:rPr>
              <a:t> https://doi.org/10.3390/ijms19010092</a:t>
            </a:r>
            <a:r>
              <a:rPr lang="en-GB" sz="800" dirty="0"/>
              <a:t>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 </a:t>
            </a:r>
            <a:r>
              <a:rPr lang="en-GB" sz="800" dirty="0" err="1"/>
              <a:t>Luckheeram</a:t>
            </a:r>
            <a:r>
              <a:rPr lang="en-GB" sz="800" dirty="0"/>
              <a:t>, R. V., Zhou, R., Verma, A. D., &amp; Xia, B. (2012). CD4⁺T cells: differentiation and functions. Clinical &amp; developmental immunology, 2012, 925135. https://</a:t>
            </a:r>
            <a:r>
              <a:rPr lang="en-GB" sz="800" dirty="0" err="1"/>
              <a:t>doi.org</a:t>
            </a:r>
            <a:r>
              <a:rPr lang="en-GB" sz="800" dirty="0"/>
              <a:t>/10.1155/2012/925135Luckheeram, R. V., Zhou, R., Verma, A. D., &amp; Xia, B. (2012). CD4⁺T cells: differentiation and functions. Clinical &amp; developmental immunology, 2012, 925135.</a:t>
            </a:r>
            <a:r>
              <a:rPr lang="en-GB" sz="800" u="sng" dirty="0">
                <a:solidFill>
                  <a:schemeClr val="hlink"/>
                </a:solidFill>
                <a:hlinkClick r:id="rId8"/>
              </a:rPr>
              <a:t> https://doi.org/10.1155/2012/925135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Kaplan, M. J., &amp; </a:t>
            </a:r>
            <a:r>
              <a:rPr lang="en-GB" sz="800" dirty="0" err="1"/>
              <a:t>Radic</a:t>
            </a:r>
            <a:r>
              <a:rPr lang="en-GB" sz="800" dirty="0"/>
              <a:t>, M. (2012). Neutrophil extracellular traps: double-edged swords of innate immunity. Journal of immunology (Baltimore, Md. : 1950), 189(6), 2689–2695.</a:t>
            </a:r>
            <a:r>
              <a:rPr lang="en-GB" sz="800" u="sng" dirty="0">
                <a:solidFill>
                  <a:schemeClr val="hlink"/>
                </a:solidFill>
                <a:hlinkClick r:id="rId9"/>
              </a:rPr>
              <a:t> https://doi.org/10.4049/jimmunol.1201719</a:t>
            </a:r>
            <a:r>
              <a:rPr lang="en-GB" sz="800" dirty="0"/>
              <a:t>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NCI Dictionary of Cancer terms. Comprehensive Cancer Information - NCI. (n.d.).</a:t>
            </a:r>
            <a:r>
              <a:rPr lang="en-GB" sz="800" u="sng" dirty="0">
                <a:solidFill>
                  <a:schemeClr val="hlink"/>
                </a:solidFill>
                <a:hlinkClick r:id="rId10"/>
              </a:rPr>
              <a:t> https://www.cancer.gov/publications/dictionaries/cancer-terms/def/neutrophil</a:t>
            </a:r>
            <a:r>
              <a:rPr lang="en-GB" sz="800" dirty="0"/>
              <a:t>   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Shin, H. Y., Lee, H. J., Lee, Y. K., Lim, S. C., &amp; Kim, J. S. (2012). Modulatory Effects of </a:t>
            </a:r>
            <a:r>
              <a:rPr lang="en-GB" sz="800" dirty="0" err="1"/>
              <a:t>Chrysanyhemi</a:t>
            </a:r>
            <a:r>
              <a:rPr lang="en-GB" sz="800" dirty="0"/>
              <a:t> </a:t>
            </a:r>
            <a:r>
              <a:rPr lang="en-GB" sz="800" dirty="0" err="1"/>
              <a:t>Flos</a:t>
            </a:r>
            <a:r>
              <a:rPr lang="en-GB" sz="800" dirty="0"/>
              <a:t> </a:t>
            </a:r>
            <a:r>
              <a:rPr lang="en-GB" sz="800" dirty="0" err="1"/>
              <a:t>Pharmacopuncture</a:t>
            </a:r>
            <a:r>
              <a:rPr lang="en-GB" sz="800" dirty="0"/>
              <a:t> on Nitric-oxide (NO) Production in </a:t>
            </a:r>
            <a:r>
              <a:rPr lang="en-GB" sz="800" dirty="0" err="1"/>
              <a:t>Murin</a:t>
            </a:r>
            <a:r>
              <a:rPr lang="en-GB" sz="800" dirty="0"/>
              <a:t> </a:t>
            </a:r>
            <a:r>
              <a:rPr lang="en-GB" sz="800" dirty="0" err="1"/>
              <a:t>Macrophagy</a:t>
            </a:r>
            <a:r>
              <a:rPr lang="en-GB" sz="800" dirty="0"/>
              <a:t> Cells. Journal of </a:t>
            </a:r>
            <a:r>
              <a:rPr lang="en-GB" sz="800" dirty="0" err="1"/>
              <a:t>pharmacopuncture</a:t>
            </a:r>
            <a:r>
              <a:rPr lang="en-GB" sz="800" dirty="0"/>
              <a:t>, 15(1), 29–33.</a:t>
            </a:r>
            <a:r>
              <a:rPr lang="en-GB" sz="800" u="sng" dirty="0">
                <a:solidFill>
                  <a:schemeClr val="hlink"/>
                </a:solidFill>
                <a:hlinkClick r:id="rId11"/>
              </a:rPr>
              <a:t> https://doi.org/10.3831/KPI.2012.15.1.029</a:t>
            </a:r>
            <a:r>
              <a:rPr lang="en-GB" sz="800" dirty="0"/>
              <a:t> 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U.S. National Library of Medicine. (2023, August 14). In brief: The innate and adaptive immune systems. </a:t>
            </a:r>
            <a:r>
              <a:rPr lang="en-GB" sz="800" dirty="0" err="1"/>
              <a:t>InformedHealth.org</a:t>
            </a:r>
            <a:r>
              <a:rPr lang="en-GB" sz="800" dirty="0"/>
              <a:t>.</a:t>
            </a:r>
            <a:r>
              <a:rPr lang="en-GB" sz="800" u="sng" dirty="0">
                <a:solidFill>
                  <a:schemeClr val="hlink"/>
                </a:solidFill>
                <a:hlinkClick r:id="rId12"/>
              </a:rPr>
              <a:t> https://www.ncbi.nlm.nih.gov/books/NBK279396/#:~:text=All%20outer%20and%20inner%20surfaces,bacteria%20and%20viruses%20from%20growing</a:t>
            </a:r>
            <a:r>
              <a:rPr lang="en-GB" sz="800" dirty="0"/>
              <a:t>. 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 err="1"/>
              <a:t>Wissinger</a:t>
            </a:r>
            <a:r>
              <a:rPr lang="en-GB" sz="800" dirty="0"/>
              <a:t>, Erika. “Cells T CD8+ | British Society for Immunology.” </a:t>
            </a:r>
            <a:r>
              <a:rPr lang="en-GB" sz="800" dirty="0" err="1"/>
              <a:t>Www.immunology.org</a:t>
            </a:r>
            <a:r>
              <a:rPr lang="en-GB" sz="800" dirty="0"/>
              <a:t>, </a:t>
            </a:r>
            <a:r>
              <a:rPr lang="en-GB" sz="800" dirty="0" err="1"/>
              <a:t>www.immunology.org</a:t>
            </a:r>
            <a:r>
              <a:rPr lang="en-GB" sz="800" dirty="0"/>
              <a:t>/public-information/</a:t>
            </a:r>
            <a:r>
              <a:rPr lang="en-GB" sz="800" dirty="0" err="1"/>
              <a:t>bitesized</a:t>
            </a:r>
            <a:r>
              <a:rPr lang="en-GB" sz="800" dirty="0"/>
              <a:t>-immunology/cells/cells-t-cd8.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Cincinnati Children’s Hospital Medical </a:t>
            </a:r>
            <a:r>
              <a:rPr lang="en-GB" sz="800" dirty="0" err="1"/>
              <a:t>Center</a:t>
            </a:r>
            <a:r>
              <a:rPr lang="en-GB" sz="800" dirty="0"/>
              <a:t>. (n.d.). Eosinophilic disorders.</a:t>
            </a:r>
            <a:r>
              <a:rPr lang="en-GB" sz="800" u="sng" dirty="0">
                <a:solidFill>
                  <a:schemeClr val="hlink"/>
                </a:solidFill>
                <a:hlinkClick r:id="rId13"/>
              </a:rPr>
              <a:t> https://www.cincinnatichildrens.org/service/c/eosinophilic-disorders/conditions/eosinophil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Merck Manual. (n.d.). Eosinophil production and function.</a:t>
            </a:r>
            <a:r>
              <a:rPr lang="en-GB" sz="800" u="sng" dirty="0">
                <a:solidFill>
                  <a:schemeClr val="hlink"/>
                </a:solidFill>
                <a:hlinkClick r:id="rId14"/>
              </a:rPr>
              <a:t> https://www.merckmanuals.com/en-ca/professional/hematology-and-oncology/eosinophilic-disorders/eosinophil-production-and-function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NCBI. (2016). Eosinophils: A historical perspective.</a:t>
            </a:r>
            <a:r>
              <a:rPr lang="en-GB" sz="800" u="sng" dirty="0">
                <a:solidFill>
                  <a:schemeClr val="hlink"/>
                </a:solidFill>
                <a:hlinkClick r:id="rId15"/>
              </a:rPr>
              <a:t> https://www.ncbi.nlm.nih.gov/pmc/articles/PMC5088784/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The British Society for Immunology. (n.d.). Eosinophils.</a:t>
            </a:r>
            <a:r>
              <a:rPr lang="en-GB" sz="800" u="sng" dirty="0">
                <a:solidFill>
                  <a:schemeClr val="hlink"/>
                </a:solidFill>
                <a:hlinkClick r:id="rId16"/>
              </a:rPr>
              <a:t> https://www.immunology.org/public-information/bitesized-immunology/cells/eosinophils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Cleveland Clinic. (n.d.). Natural killer cells.</a:t>
            </a:r>
            <a:r>
              <a:rPr lang="en-GB" sz="800" u="sng" dirty="0">
                <a:solidFill>
                  <a:schemeClr val="hlink"/>
                </a:solidFill>
                <a:hlinkClick r:id="rId17"/>
              </a:rPr>
              <a:t> https://my.clevelandclinic.org/health/body/24898-natural-killer-cells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The British Society for Immunology. (n.d.). Natural killer cells.</a:t>
            </a:r>
            <a:r>
              <a:rPr lang="en-GB" sz="800" u="sng" dirty="0">
                <a:solidFill>
                  <a:schemeClr val="hlink"/>
                </a:solidFill>
                <a:hlinkClick r:id="rId18"/>
              </a:rPr>
              <a:t> https://www.immunology.org/public-information/bitesized-immunology/cells/natural-killer-cells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National Cancer Institute. (n.d.). Natural killer cell.</a:t>
            </a:r>
            <a:r>
              <a:rPr lang="en-GB" sz="800" u="sng" dirty="0">
                <a:solidFill>
                  <a:schemeClr val="hlink"/>
                </a:solidFill>
                <a:hlinkClick r:id="rId19"/>
              </a:rPr>
              <a:t> https://www.cancer.gov/publications/dictionaries/cancer-terms/def/natural-killer-cell</a:t>
            </a:r>
            <a:endParaRPr sz="800"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 err="1"/>
              <a:t>Thermo</a:t>
            </a:r>
            <a:r>
              <a:rPr lang="en-GB" sz="800" dirty="0"/>
              <a:t> Fisher Scientific. (n.d.). Natural killer cell overview.</a:t>
            </a:r>
            <a:r>
              <a:rPr lang="en-GB" sz="800" u="sng" dirty="0">
                <a:solidFill>
                  <a:schemeClr val="hlink"/>
                </a:solidFill>
                <a:hlinkClick r:id="rId20"/>
              </a:rPr>
              <a:t> https://www.thermofisher.com/ca/en/home/life-science/cell-analysis/cell-analysis-learning-center/immunology-at-work/natural-killer-cell-overview.html</a:t>
            </a:r>
            <a:endParaRPr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World of Immunity</a:t>
            </a:r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body" idx="1"/>
          </p:nvPr>
        </p:nvSpPr>
        <p:spPr>
          <a:xfrm>
            <a:off x="387900" y="1252875"/>
            <a:ext cx="7983900" cy="307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700"/>
              <a:t>Two general categories: innate and adaptive</a:t>
            </a:r>
            <a:endParaRPr sz="1700"/>
          </a:p>
          <a:p>
            <a:pPr marL="457200" lvl="0" indent="-336550" algn="l" rtl="0">
              <a:spcBef>
                <a:spcPts val="1200"/>
              </a:spcBef>
              <a:spcAft>
                <a:spcPts val="0"/>
              </a:spcAft>
              <a:buSzPts val="1700"/>
              <a:buChar char="➔"/>
            </a:pPr>
            <a:r>
              <a:rPr lang="en-GB" sz="1700"/>
              <a:t>Highlighted in red are immune cells responsible for innate immunity</a:t>
            </a:r>
            <a:endParaRPr sz="1700"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◆"/>
            </a:pPr>
            <a:r>
              <a:rPr lang="en-GB" sz="1300"/>
              <a:t>B cells and T cells playing a role in adaptive immunity</a:t>
            </a:r>
            <a:endParaRPr sz="13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➔"/>
            </a:pPr>
            <a:r>
              <a:rPr lang="en-GB" sz="1700"/>
              <a:t>Innate immune cells will be the first to respond to an infection</a:t>
            </a:r>
            <a:endParaRPr sz="1700"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◆"/>
            </a:pPr>
            <a:r>
              <a:rPr lang="en-GB" sz="1300"/>
              <a:t>If the pathogen is unable to be cleared by these cells, innate immune cells will induce adaptive immune cells</a:t>
            </a:r>
            <a:endParaRPr sz="1300"/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44800" y="2981450"/>
            <a:ext cx="2854400" cy="207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4:02:01 PM">
            <a:hlinkClick r:id="" action="ppaction://media"/>
            <a:extLst>
              <a:ext uri="{FF2B5EF4-FFF2-40B4-BE49-F238E27FC236}">
                <a16:creationId xmlns:a16="http://schemas.microsoft.com/office/drawing/2014/main" id="{0AAE7BEA-0B6B-1C93-B466-627AEEFE6E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89518" y="12087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/>
              <a:t>Overview of Innate Immunity</a:t>
            </a:r>
            <a:endParaRPr sz="2600"/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1"/>
          </p:nvPr>
        </p:nvSpPr>
        <p:spPr>
          <a:xfrm>
            <a:off x="233875" y="1436900"/>
            <a:ext cx="5049300" cy="350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/>
              <a:t>Key Principles:</a:t>
            </a:r>
            <a:endParaRPr sz="1600" b="1"/>
          </a:p>
          <a:p>
            <a:pPr marL="457200" lvl="0" indent="-33020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600"/>
              <a:buChar char="❖"/>
            </a:pPr>
            <a:r>
              <a:rPr lang="en-GB" sz="1600"/>
              <a:t>Most abundant type of white blood cell</a:t>
            </a:r>
            <a:endParaRPr sz="1600"/>
          </a:p>
          <a:p>
            <a:pPr marL="457200" lvl="0" indent="-3302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/>
              <a:t>Immediate, non-specific defense mechanism</a:t>
            </a:r>
            <a:endParaRPr sz="1600"/>
          </a:p>
          <a:p>
            <a:pPr marL="457200" lvl="0" indent="-3302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/>
              <a:t>First line of protection against pathogens</a:t>
            </a:r>
            <a:endParaRPr sz="1600"/>
          </a:p>
          <a:p>
            <a:pPr marL="457200" lvl="0" indent="-3302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/>
              <a:t>Acts </a:t>
            </a:r>
            <a:r>
              <a:rPr lang="en-GB" sz="1600" b="1"/>
              <a:t>quickly</a:t>
            </a:r>
            <a:r>
              <a:rPr lang="en-GB" sz="1600"/>
              <a:t> and </a:t>
            </a:r>
            <a:r>
              <a:rPr lang="en-GB" sz="1600" b="1"/>
              <a:t>broadly</a:t>
            </a:r>
            <a:endParaRPr sz="1600" b="1"/>
          </a:p>
          <a:p>
            <a:pPr marL="457200" lvl="0" indent="-3302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/>
              <a:t>Skin and mucosal layers to prevent pathogen entry</a:t>
            </a:r>
            <a:endParaRPr sz="1600"/>
          </a:p>
          <a:p>
            <a:pPr marL="457200" lvl="0" indent="-3302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/>
              <a:t>If barriers breached  → specialized innate immune cells recruited</a:t>
            </a:r>
            <a:endParaRPr sz="1600"/>
          </a:p>
          <a:p>
            <a:pPr marL="914400" lvl="1" indent="-3175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Neutrophils</a:t>
            </a:r>
            <a:endParaRPr/>
          </a:p>
          <a:p>
            <a:pPr marL="914400" lvl="1" indent="-3175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Macrophages</a:t>
            </a:r>
            <a:endParaRPr/>
          </a:p>
          <a:p>
            <a:pPr marL="914400" lvl="1" indent="-3175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Dendritic cells</a:t>
            </a:r>
            <a:endParaRPr/>
          </a:p>
          <a:p>
            <a:pPr marL="914400" lvl="1" indent="-3175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Eosinophils</a:t>
            </a:r>
            <a:endParaRPr/>
          </a:p>
          <a:p>
            <a:pPr marL="914400" lvl="1" indent="-3175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Natural Killer (NK)</a:t>
            </a:r>
            <a:endParaRPr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83175" y="1352588"/>
            <a:ext cx="3631399" cy="243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26:25 PM">
            <a:hlinkClick r:id="" action="ppaction://media"/>
            <a:extLst>
              <a:ext uri="{FF2B5EF4-FFF2-40B4-BE49-F238E27FC236}">
                <a16:creationId xmlns:a16="http://schemas.microsoft.com/office/drawing/2014/main" id="{33171F9F-A1FD-DD5A-428D-12ACEFB069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1387" y="238576"/>
            <a:ext cx="673187" cy="673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Neutrophils</a:t>
            </a:r>
            <a:endParaRPr/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387900" y="1428075"/>
            <a:ext cx="6157500" cy="327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dirty="0"/>
              <a:t>Key Principles:</a:t>
            </a:r>
            <a:endParaRPr sz="1600" b="1" dirty="0"/>
          </a:p>
          <a:p>
            <a:pPr marL="457200" lvl="0" indent="-330200" algn="l" rtl="0">
              <a:spcBef>
                <a:spcPts val="1200"/>
              </a:spcBef>
              <a:spcAft>
                <a:spcPts val="0"/>
              </a:spcAft>
              <a:buSzPts val="1600"/>
              <a:buChar char="❖"/>
            </a:pPr>
            <a:r>
              <a:rPr lang="en-GB" sz="1600" dirty="0"/>
              <a:t>First responders to infection/inflammation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 dirty="0"/>
              <a:t>Short-lived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 dirty="0"/>
              <a:t>Guided to infection sites by </a:t>
            </a:r>
            <a:r>
              <a:rPr lang="en-GB" sz="1600" b="1" dirty="0"/>
              <a:t>chemical signals </a:t>
            </a:r>
            <a:endParaRPr sz="1600" b="1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 dirty="0"/>
              <a:t>Perform </a:t>
            </a:r>
            <a:r>
              <a:rPr lang="en-GB" sz="1600" b="1" dirty="0"/>
              <a:t>phagocytosis</a:t>
            </a:r>
            <a:r>
              <a:rPr lang="en-GB" sz="1600" dirty="0"/>
              <a:t>, engulfing and breaking down pathogens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 dirty="0"/>
              <a:t>Contain </a:t>
            </a:r>
            <a:r>
              <a:rPr lang="en-GB" sz="1600" b="1" dirty="0"/>
              <a:t>granules </a:t>
            </a:r>
            <a:r>
              <a:rPr lang="en-GB" sz="1600" dirty="0"/>
              <a:t>with enzymes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 dirty="0"/>
              <a:t>Release signals that attract more immune cells</a:t>
            </a:r>
            <a:endParaRPr sz="1600" dirty="0"/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❖"/>
            </a:pPr>
            <a:r>
              <a:rPr lang="en-GB" sz="1600" dirty="0"/>
              <a:t>Can release Neutrophil Extracellular Traps (NETs)</a:t>
            </a:r>
            <a:endParaRPr sz="1600" dirty="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➢"/>
            </a:pPr>
            <a:r>
              <a:rPr lang="en-GB" sz="1600" dirty="0"/>
              <a:t>Trap and kill pathogens</a:t>
            </a:r>
            <a:endParaRPr sz="1600" dirty="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➢"/>
            </a:pPr>
            <a:r>
              <a:rPr lang="en-GB" sz="1600" dirty="0"/>
              <a:t>Formation of pus in infected wounds</a:t>
            </a:r>
            <a:endParaRPr sz="1600" dirty="0"/>
          </a:p>
        </p:txBody>
      </p:sp>
      <p:pic>
        <p:nvPicPr>
          <p:cNvPr id="85" name="Google Shape;8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5925" y="722325"/>
            <a:ext cx="2590800" cy="1762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30:18 PM">
            <a:hlinkClick r:id="" action="ppaction://media"/>
            <a:extLst>
              <a:ext uri="{FF2B5EF4-FFF2-40B4-BE49-F238E27FC236}">
                <a16:creationId xmlns:a16="http://schemas.microsoft.com/office/drawing/2014/main" id="{A724AA45-098D-B674-59C0-9039A6A77B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95775" y="62394"/>
            <a:ext cx="527781" cy="5277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Macrophages</a:t>
            </a:r>
            <a:endParaRPr/>
          </a:p>
        </p:txBody>
      </p:sp>
      <p:sp>
        <p:nvSpPr>
          <p:cNvPr id="91" name="Google Shape;91;p17"/>
          <p:cNvSpPr txBox="1">
            <a:spLocks noGrp="1"/>
          </p:cNvSpPr>
          <p:nvPr>
            <p:ph type="body" idx="1"/>
          </p:nvPr>
        </p:nvSpPr>
        <p:spPr>
          <a:xfrm>
            <a:off x="387900" y="1392800"/>
            <a:ext cx="6299700" cy="3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/>
              <a:t>Key Principles: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Type of long-lived white blood cell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They can persist in tissues for weeks or months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Originate from </a:t>
            </a:r>
            <a:r>
              <a:rPr lang="en-GB" sz="1400" b="1"/>
              <a:t>monocytes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Known as ‘</a:t>
            </a:r>
            <a:r>
              <a:rPr lang="en-GB" sz="1400" b="1"/>
              <a:t>big eaters</a:t>
            </a:r>
            <a:r>
              <a:rPr lang="en-GB" sz="1400"/>
              <a:t>’             can ingest up to 100 bacteria!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Break down pathogens and debris through enzymatic and chemical processes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They present antigens to activate T cells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 b="1"/>
              <a:t>Dendritic cells</a:t>
            </a:r>
            <a:endParaRPr sz="1400" b="1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M1 macrophages</a:t>
            </a:r>
            <a:endParaRPr sz="140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Contribute to chronic inflammation</a:t>
            </a:r>
            <a:endParaRPr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❖"/>
            </a:pPr>
            <a:r>
              <a:rPr lang="en-GB" sz="1400"/>
              <a:t>M2 macrophages</a:t>
            </a:r>
            <a:endParaRPr sz="140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Reduce inflammation</a:t>
            </a:r>
            <a:endParaRPr/>
          </a:p>
        </p:txBody>
      </p:sp>
      <p:cxnSp>
        <p:nvCxnSpPr>
          <p:cNvPr id="92" name="Google Shape;92;p17"/>
          <p:cNvCxnSpPr/>
          <p:nvPr/>
        </p:nvCxnSpPr>
        <p:spPr>
          <a:xfrm>
            <a:off x="2636675" y="2666650"/>
            <a:ext cx="4494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93" name="Google Shape;9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78875" y="431913"/>
            <a:ext cx="2343150" cy="195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78876" y="2571750"/>
            <a:ext cx="2343150" cy="217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32:19 PM">
            <a:hlinkClick r:id="" action="ppaction://media"/>
            <a:extLst>
              <a:ext uri="{FF2B5EF4-FFF2-40B4-BE49-F238E27FC236}">
                <a16:creationId xmlns:a16="http://schemas.microsoft.com/office/drawing/2014/main" id="{10E37B68-BB24-15EB-5FD9-1D8148EFDB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5369" y="88863"/>
            <a:ext cx="686100" cy="6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4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Eosinophils</a:t>
            </a:r>
            <a:endParaRPr/>
          </a:p>
        </p:txBody>
      </p:sp>
      <p:sp>
        <p:nvSpPr>
          <p:cNvPr id="100" name="Google Shape;100;p18"/>
          <p:cNvSpPr txBox="1">
            <a:spLocks noGrp="1"/>
          </p:cNvSpPr>
          <p:nvPr>
            <p:ph type="body" idx="1"/>
          </p:nvPr>
        </p:nvSpPr>
        <p:spPr>
          <a:xfrm>
            <a:off x="387900" y="1368825"/>
            <a:ext cx="6878100" cy="3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❖"/>
            </a:pPr>
            <a:r>
              <a:rPr lang="en-GB" sz="1700"/>
              <a:t>Destroy parasites (especially helminths) and modulate allergic inflammatory reactions.</a:t>
            </a:r>
            <a:endParaRPr sz="17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❖"/>
            </a:pPr>
            <a:r>
              <a:rPr lang="en-GB" sz="1700"/>
              <a:t>Origin and Lifespan:</a:t>
            </a:r>
            <a:endParaRPr sz="17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➢"/>
            </a:pPr>
            <a:r>
              <a:rPr lang="en-GB" sz="1500"/>
              <a:t>Derived from hematopoietic stem cells in the bone marrow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➢"/>
            </a:pPr>
            <a:r>
              <a:rPr lang="en-GB" sz="1500"/>
              <a:t>Interleukin 5 (IL-5) is a key growth factor.</a:t>
            </a:r>
            <a:endParaRPr sz="15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❖"/>
            </a:pPr>
            <a:r>
              <a:rPr lang="en-GB" sz="1700"/>
              <a:t>Inflammatory Role and Functions:</a:t>
            </a:r>
            <a:endParaRPr sz="17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➢"/>
            </a:pPr>
            <a:r>
              <a:rPr lang="en-GB" sz="1500"/>
              <a:t>Release cytotoxic granules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➢"/>
            </a:pPr>
            <a:r>
              <a:rPr lang="en-GB" sz="1500"/>
              <a:t>Immediate allergic reactions and bactericidal activity.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➢"/>
            </a:pPr>
            <a:r>
              <a:rPr lang="en-GB" sz="1500"/>
              <a:t>Release pro-inflammatory mediators like leukotrienes and cytokines</a:t>
            </a:r>
            <a:endParaRPr sz="1500"/>
          </a:p>
          <a:p>
            <a:pPr marL="1371600" lvl="2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■"/>
            </a:pPr>
            <a:r>
              <a:rPr lang="en-GB" sz="1500"/>
              <a:t>Exacerbate inflammation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➢"/>
            </a:pPr>
            <a:r>
              <a:rPr lang="en-GB" sz="1500"/>
              <a:t>Aid in tissue remodeling and repair through growth factor secretion.</a:t>
            </a:r>
            <a:endParaRPr sz="1500"/>
          </a:p>
          <a:p>
            <a:pPr marL="457200" lvl="0" indent="-336550" algn="l" rtl="0">
              <a:spcBef>
                <a:spcPts val="0"/>
              </a:spcBef>
              <a:spcAft>
                <a:spcPts val="0"/>
              </a:spcAft>
              <a:buSzPts val="1700"/>
              <a:buChar char="❖"/>
            </a:pPr>
            <a:r>
              <a:rPr lang="en-GB" sz="1700"/>
              <a:t>Eosinophilia can indicate infections and autoimmune diseases</a:t>
            </a:r>
            <a:endParaRPr sz="1700"/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66000" y="0"/>
            <a:ext cx="1924050" cy="2381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37:54 PM">
            <a:hlinkClick r:id="" action="ppaction://media"/>
            <a:extLst>
              <a:ext uri="{FF2B5EF4-FFF2-40B4-BE49-F238E27FC236}">
                <a16:creationId xmlns:a16="http://schemas.microsoft.com/office/drawing/2014/main" id="{58F65C39-FB8F-F59D-6617-CCC9993F88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28025" y="4279075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Natural Killer (NK) Cells</a:t>
            </a:r>
            <a:endParaRPr/>
          </a:p>
        </p:txBody>
      </p:sp>
      <p:sp>
        <p:nvSpPr>
          <p:cNvPr id="107" name="Google Shape;107;p19"/>
          <p:cNvSpPr txBox="1">
            <a:spLocks noGrp="1"/>
          </p:cNvSpPr>
          <p:nvPr>
            <p:ph type="body" idx="1"/>
          </p:nvPr>
        </p:nvSpPr>
        <p:spPr>
          <a:xfrm>
            <a:off x="387900" y="1392775"/>
            <a:ext cx="6789300" cy="354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❖"/>
            </a:pPr>
            <a:r>
              <a:rPr lang="en-GB" sz="1500"/>
              <a:t>Early detection and elimination of virus-infected and tumor cells</a:t>
            </a:r>
            <a:endParaRPr sz="1500"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❖"/>
            </a:pPr>
            <a:r>
              <a:rPr lang="en-GB" sz="1500"/>
              <a:t>Mechanism:</a:t>
            </a:r>
            <a:endParaRPr sz="1500"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➢"/>
            </a:pPr>
            <a:r>
              <a:rPr lang="en-GB" sz="1300"/>
              <a:t>Recognition: Utilize activating (e.g., NKG2D) and inhibitory (e.g., KIR) receptors to identify target cells</a:t>
            </a:r>
            <a:endParaRPr sz="1300"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➢"/>
            </a:pPr>
            <a:r>
              <a:rPr lang="en-GB" sz="1300"/>
              <a:t>Cytotoxicity: Release perforin to form pores and granzymes to induce apoptosis</a:t>
            </a:r>
            <a:endParaRPr sz="1300"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➢"/>
            </a:pPr>
            <a:r>
              <a:rPr lang="en-GB" sz="1300"/>
              <a:t>Cytokine Production: Secrete interferon-gamma (IFN-γ) to enhance immune responses</a:t>
            </a:r>
            <a:endParaRPr sz="1300"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❖"/>
            </a:pPr>
            <a:r>
              <a:rPr lang="en-GB" sz="1500"/>
              <a:t>Derived from hematopoietic stem cells in the bone marrow</a:t>
            </a:r>
            <a:endParaRPr sz="1500"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❖"/>
            </a:pPr>
            <a:r>
              <a:rPr lang="en-GB" sz="1500"/>
              <a:t>Role as "Signal 2" Cells: Provide essential signals for T cell activation</a:t>
            </a:r>
            <a:endParaRPr sz="1500"/>
          </a:p>
          <a:p>
            <a:pPr marL="914400" lvl="1" indent="-311150" algn="l" rtl="0">
              <a:spcBef>
                <a:spcPts val="0"/>
              </a:spcBef>
              <a:spcAft>
                <a:spcPts val="0"/>
              </a:spcAft>
              <a:buSzPts val="1300"/>
              <a:buChar char="➢"/>
            </a:pPr>
            <a:r>
              <a:rPr lang="en-GB" sz="1300"/>
              <a:t>Facilitate robust adaptive immune responses</a:t>
            </a:r>
            <a:endParaRPr sz="1300"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SzPts val="1500"/>
              <a:buChar char="❖"/>
            </a:pPr>
            <a:r>
              <a:rPr lang="en-GB" sz="1500"/>
              <a:t>Inflammatory Role: Produce pro-inflammatory cytokines (e.g., IFN-γ, TNF-α) to recruit and activate other immune cells while regulating inflammation</a:t>
            </a:r>
            <a:endParaRPr sz="1500"/>
          </a:p>
        </p:txBody>
      </p:sp>
      <p:pic>
        <p:nvPicPr>
          <p:cNvPr id="108" name="Google Shape;10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55376" y="0"/>
            <a:ext cx="2588624" cy="2004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40:16 PM">
            <a:hlinkClick r:id="" action="ppaction://media"/>
            <a:extLst>
              <a:ext uri="{FF2B5EF4-FFF2-40B4-BE49-F238E27FC236}">
                <a16:creationId xmlns:a16="http://schemas.microsoft.com/office/drawing/2014/main" id="{577C5521-E089-8804-D026-228577CF4D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95340" y="4036680"/>
            <a:ext cx="812800" cy="81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Overview of Adaptive Immunity</a:t>
            </a:r>
            <a:endParaRPr/>
          </a:p>
        </p:txBody>
      </p:sp>
      <p:sp>
        <p:nvSpPr>
          <p:cNvPr id="114" name="Google Shape;114;p20"/>
          <p:cNvSpPr txBox="1">
            <a:spLocks noGrp="1"/>
          </p:cNvSpPr>
          <p:nvPr>
            <p:ph type="body" idx="1"/>
          </p:nvPr>
        </p:nvSpPr>
        <p:spPr>
          <a:xfrm>
            <a:off x="387900" y="1489825"/>
            <a:ext cx="3593100" cy="362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❖"/>
            </a:pPr>
            <a:r>
              <a:rPr lang="en-GB"/>
              <a:t>Different mechanism of protecting against foreign invaders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❖"/>
            </a:pPr>
            <a:r>
              <a:rPr lang="en-GB"/>
              <a:t>In general, adaptive immune cells are much more </a:t>
            </a:r>
            <a:r>
              <a:rPr lang="en-GB" b="1"/>
              <a:t>specific</a:t>
            </a:r>
            <a:endParaRPr b="1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❖"/>
            </a:pPr>
            <a:r>
              <a:rPr lang="en-GB"/>
              <a:t>Big advantage bc can discriminate between closely related molecular structures</a:t>
            </a:r>
            <a:endParaRPr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❖"/>
            </a:pPr>
            <a:r>
              <a:rPr lang="en-GB"/>
              <a:t>Includes: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B cells</a:t>
            </a:r>
            <a:endParaRPr/>
          </a:p>
          <a:p>
            <a:pPr marL="914400" lvl="1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➢"/>
            </a:pPr>
            <a:r>
              <a:rPr lang="en-GB"/>
              <a:t>T cells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/>
              <a:t> </a:t>
            </a:r>
            <a:endParaRPr/>
          </a:p>
        </p:txBody>
      </p:sp>
      <p:pic>
        <p:nvPicPr>
          <p:cNvPr id="115" name="Google Shape;115;p20"/>
          <p:cNvPicPr preferRelativeResize="0"/>
          <p:nvPr/>
        </p:nvPicPr>
        <p:blipFill rotWithShape="1">
          <a:blip r:embed="rId5">
            <a:alphaModFix/>
          </a:blip>
          <a:srcRect l="1100" t="8103" r="2355" b="6140"/>
          <a:stretch/>
        </p:blipFill>
        <p:spPr>
          <a:xfrm>
            <a:off x="4263025" y="1397875"/>
            <a:ext cx="4597900" cy="285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41:40 PM">
            <a:hlinkClick r:id="" action="ppaction://media"/>
            <a:extLst>
              <a:ext uri="{FF2B5EF4-FFF2-40B4-BE49-F238E27FC236}">
                <a16:creationId xmlns:a16="http://schemas.microsoft.com/office/drawing/2014/main" id="{1A0835DF-9161-018E-59F9-C1621CFD7E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61246" y="112325"/>
            <a:ext cx="525628" cy="525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387900" y="458025"/>
            <a:ext cx="8368200" cy="686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 cells</a:t>
            </a:r>
            <a:endParaRPr/>
          </a:p>
        </p:txBody>
      </p:sp>
      <p:sp>
        <p:nvSpPr>
          <p:cNvPr id="121" name="Google Shape;121;p21"/>
          <p:cNvSpPr txBox="1">
            <a:spLocks noGrp="1"/>
          </p:cNvSpPr>
          <p:nvPr>
            <p:ph type="body" idx="1"/>
          </p:nvPr>
        </p:nvSpPr>
        <p:spPr>
          <a:xfrm>
            <a:off x="133225" y="1369775"/>
            <a:ext cx="6648600" cy="355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/>
              <a:t>Type of white blood cell that protects against infection by producing antibodies, part of the B cell receptor complex</a:t>
            </a:r>
            <a:endParaRPr sz="1500"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/>
              <a:t>2 main types of b-cells: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○"/>
            </a:pPr>
            <a:r>
              <a:rPr lang="en-GB" sz="1500" b="1"/>
              <a:t>Plasma:</a:t>
            </a:r>
            <a:r>
              <a:rPr lang="en-GB" sz="1500"/>
              <a:t> Release antibodies in response to antigens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○"/>
            </a:pPr>
            <a:r>
              <a:rPr lang="en-GB" sz="1500" b="1"/>
              <a:t>Memory: </a:t>
            </a:r>
            <a:r>
              <a:rPr lang="en-GB" sz="1500"/>
              <a:t>Remember previous antigens, deploy appropriate method of defense</a:t>
            </a:r>
            <a:endParaRPr sz="1500"/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/>
              <a:t>Antibodies (immunoglobulin, Ig) are Y-shaped, specific to each pathogen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○"/>
            </a:pPr>
            <a:r>
              <a:rPr lang="en-GB" sz="1500"/>
              <a:t>There are two chains, the heavy (H) chain and the light (L) chain</a:t>
            </a:r>
            <a:endParaRPr sz="1500"/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○"/>
            </a:pPr>
            <a:r>
              <a:rPr lang="en-GB" sz="1500"/>
              <a:t>Based on the H chain type, there are five major classes of Ig – IgM (μ chain), IgD, IgG, IgA , and IgE.</a:t>
            </a:r>
            <a:endParaRPr sz="1500" b="1"/>
          </a:p>
        </p:txBody>
      </p:sp>
      <p:pic>
        <p:nvPicPr>
          <p:cNvPr id="122" name="Google Shape;122;p21"/>
          <p:cNvPicPr preferRelativeResize="0"/>
          <p:nvPr/>
        </p:nvPicPr>
        <p:blipFill rotWithShape="1">
          <a:blip r:embed="rId5">
            <a:alphaModFix/>
          </a:blip>
          <a:srcRect l="-1391" t="-53524" r="4791" b="104634"/>
          <a:stretch/>
        </p:blipFill>
        <p:spPr>
          <a:xfrm>
            <a:off x="2697778" y="-799302"/>
            <a:ext cx="2295126" cy="2514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1"/>
          <p:cNvPicPr preferRelativeResize="0"/>
          <p:nvPr/>
        </p:nvPicPr>
        <p:blipFill rotWithShape="1">
          <a:blip r:embed="rId6">
            <a:alphaModFix/>
          </a:blip>
          <a:srcRect t="5531" r="12242" b="47516"/>
          <a:stretch/>
        </p:blipFill>
        <p:spPr>
          <a:xfrm>
            <a:off x="7059050" y="0"/>
            <a:ext cx="2084951" cy="2415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udio Recording Sep 23, 2024 at 3:43:17 PM">
            <a:hlinkClick r:id="" action="ppaction://media"/>
            <a:extLst>
              <a:ext uri="{FF2B5EF4-FFF2-40B4-BE49-F238E27FC236}">
                <a16:creationId xmlns:a16="http://schemas.microsoft.com/office/drawing/2014/main" id="{C99E9901-63E6-D317-3E93-224E27EED5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09975" y="233099"/>
            <a:ext cx="686100" cy="6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Marina">
  <a:themeElements>
    <a:clrScheme name="Marina">
      <a:dk1>
        <a:srgbClr val="FFFFFF"/>
      </a:dk1>
      <a:lt1>
        <a:srgbClr val="00517C"/>
      </a:lt1>
      <a:dk2>
        <a:srgbClr val="004065"/>
      </a:dk2>
      <a:lt2>
        <a:srgbClr val="CFD8DC"/>
      </a:lt2>
      <a:accent1>
        <a:srgbClr val="0277BD"/>
      </a:accent1>
      <a:accent2>
        <a:srgbClr val="558B2F"/>
      </a:accent2>
      <a:accent3>
        <a:srgbClr val="009688"/>
      </a:accent3>
      <a:accent4>
        <a:srgbClr val="039BE5"/>
      </a:accent4>
      <a:accent5>
        <a:srgbClr val="8BC34A"/>
      </a:accent5>
      <a:accent6>
        <a:srgbClr val="FFEB38"/>
      </a:accent6>
      <a:hlink>
        <a:srgbClr val="8BC34A"/>
      </a:hlink>
      <a:folHlink>
        <a:srgbClr val="8BC34A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1877</Words>
  <Application>Microsoft Macintosh PowerPoint</Application>
  <PresentationFormat>On-screen Show (16:9)</PresentationFormat>
  <Paragraphs>147</Paragraphs>
  <Slides>15</Slides>
  <Notes>15</Notes>
  <HiddenSlides>0</HiddenSlides>
  <MMClips>12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Roboto</vt:lpstr>
      <vt:lpstr>Arial</vt:lpstr>
      <vt:lpstr>Roboto Slab</vt:lpstr>
      <vt:lpstr>Marina</vt:lpstr>
      <vt:lpstr>Different Types of Immune Cells</vt:lpstr>
      <vt:lpstr>The World of Immunity</vt:lpstr>
      <vt:lpstr>Overview of Innate Immunity</vt:lpstr>
      <vt:lpstr>Neutrophils</vt:lpstr>
      <vt:lpstr>Macrophages</vt:lpstr>
      <vt:lpstr>Eosinophils</vt:lpstr>
      <vt:lpstr>Natural Killer (NK) Cells</vt:lpstr>
      <vt:lpstr>Overview of Adaptive Immunity</vt:lpstr>
      <vt:lpstr>B cells</vt:lpstr>
      <vt:lpstr>T Cells</vt:lpstr>
      <vt:lpstr>CD8+ T Helper Cells (CTLs)</vt:lpstr>
      <vt:lpstr>CD4 T Helper Cell (Th Cells)</vt:lpstr>
      <vt:lpstr>Regulatory T Cells (Treg Cells)</vt:lpstr>
      <vt:lpstr>Summary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Isabelle Cardos</cp:lastModifiedBy>
  <cp:revision>4</cp:revision>
  <dcterms:modified xsi:type="dcterms:W3CDTF">2024-09-24T02:45:14Z</dcterms:modified>
</cp:coreProperties>
</file>