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Roboto Medium" panose="02000000000000000000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15" d="100"/>
          <a:sy n="215" d="100"/>
        </p:scale>
        <p:origin x="234" y="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d6abf6ac7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d6abf6ac7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268611b67b5c4ec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268611b67b5c4ec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87643bba1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87643bba1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892ec1dc4b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2892ec1dc4b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892ec1dc4b_7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6" name="Google Shape;186;g2892ec1dc4b_7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87643bba1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87643bba1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7268611b67b5c4ec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7268611b67b5c4ec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7268611b67b5c4ec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7268611b67b5c4ec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fd6abf6ac7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fd6abf6ac7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87643bba1f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87643bba1f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87643bba1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87643bba1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268611b67b5c4ec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268611b67b5c4ec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7268611b67b5c4ec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7268611b67b5c4ec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87643bba1f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87643bba1f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203/pdr.0b013e318030d0b1" TargetMode="External"/><Relationship Id="rId3" Type="http://schemas.openxmlformats.org/officeDocument/2006/relationships/hyperlink" Target="https://pubmed.ncbi.nlm.nih.gov/1492156/#:~:text=There%20are%20two%20sources%20of" TargetMode="External"/><Relationship Id="rId7" Type="http://schemas.openxmlformats.org/officeDocument/2006/relationships/hyperlink" Target="https://doi.org/10.3390/nu14020262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oi.org/10.2174/1389450116666150722141906" TargetMode="External"/><Relationship Id="rId5" Type="http://schemas.openxmlformats.org/officeDocument/2006/relationships/hyperlink" Target="https://health.clevelandclinic.org/vitamin-k" TargetMode="External"/><Relationship Id="rId10" Type="http://schemas.openxmlformats.org/officeDocument/2006/relationships/hyperlink" Target="https://nutritionsource.hsph.harvard.edu/vitamin-k/" TargetMode="External"/><Relationship Id="rId4" Type="http://schemas.openxmlformats.org/officeDocument/2006/relationships/hyperlink" Target="https://doi.org/10.1093/nutrit/nuab061" TargetMode="External"/><Relationship Id="rId9" Type="http://schemas.openxmlformats.org/officeDocument/2006/relationships/hyperlink" Target="https://doi.org/10.3402/fnr.v56i0.532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8.jp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3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8761856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0" y="4576800"/>
            <a:ext cx="9144000" cy="5667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ntro">
            <a:hlinkClick r:id="" action="ppaction://media"/>
            <a:extLst>
              <a:ext uri="{FF2B5EF4-FFF2-40B4-BE49-F238E27FC236}">
                <a16:creationId xmlns:a16="http://schemas.microsoft.com/office/drawing/2014/main" id="{9288EFEA-F7DF-E166-3746-97E30D9BCB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5564" y="194013"/>
            <a:ext cx="1046085" cy="104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Toxicity of Vitamin K</a:t>
            </a:r>
            <a:endParaRPr b="1"/>
          </a:p>
        </p:txBody>
      </p:sp>
      <p:sp>
        <p:nvSpPr>
          <p:cNvPr id="154" name="Google Shape;154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Hemolytic Anemia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Due to Vitamin K3.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Observed in newborns.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result of redox-cycling of vitamin K3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026" name="Picture 2" descr="Vitamin K3 (Menadione, NSC 4170, CAS Number: 58-27-5) | Cayman Chemical">
            <a:extLst>
              <a:ext uri="{FF2B5EF4-FFF2-40B4-BE49-F238E27FC236}">
                <a16:creationId xmlns:a16="http://schemas.microsoft.com/office/drawing/2014/main" id="{17EFAB46-ACFB-E95F-2989-853D6900F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485" y="1192874"/>
            <a:ext cx="2300110" cy="185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5D3991-52D4-B0FA-162B-5BBE9A3FAD84}"/>
              </a:ext>
            </a:extLst>
          </p:cNvPr>
          <p:cNvSpPr txBox="1"/>
          <p:nvPr/>
        </p:nvSpPr>
        <p:spPr>
          <a:xfrm>
            <a:off x="6533965" y="3098307"/>
            <a:ext cx="1056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Vitamin K3</a:t>
            </a:r>
            <a:endParaRPr lang="en-CA" dirty="0"/>
          </a:p>
        </p:txBody>
      </p:sp>
      <p:pic>
        <p:nvPicPr>
          <p:cNvPr id="1028" name="Picture 4" descr="Hemolytic Anemia: Practice Essentials, Pathophysiology, Etiology">
            <a:extLst>
              <a:ext uri="{FF2B5EF4-FFF2-40B4-BE49-F238E27FC236}">
                <a16:creationId xmlns:a16="http://schemas.microsoft.com/office/drawing/2014/main" id="{1054639F-F72A-110A-7269-F0F22AE8D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31" y="2860674"/>
            <a:ext cx="2546684" cy="191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hen Your Child Has Hemolytic Anemia | Saint Luke's Health System">
            <a:extLst>
              <a:ext uri="{FF2B5EF4-FFF2-40B4-BE49-F238E27FC236}">
                <a16:creationId xmlns:a16="http://schemas.microsoft.com/office/drawing/2014/main" id="{4A51DCDB-D6E5-6833-B4B0-A682E1AD6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330" y="2770956"/>
            <a:ext cx="1967612" cy="202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oxicity">
            <a:hlinkClick r:id="" action="ppaction://media"/>
            <a:extLst>
              <a:ext uri="{FF2B5EF4-FFF2-40B4-BE49-F238E27FC236}">
                <a16:creationId xmlns:a16="http://schemas.microsoft.com/office/drawing/2014/main" id="{857BB993-AC32-3116-2830-CB8BD8CC4A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67000" y="59261"/>
            <a:ext cx="905978" cy="90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AD3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Summary</a:t>
            </a:r>
            <a:endParaRPr b="1"/>
          </a:p>
        </p:txBody>
      </p:sp>
      <p:sp>
        <p:nvSpPr>
          <p:cNvPr id="162" name="Google Shape;162;p23"/>
          <p:cNvSpPr txBox="1">
            <a:spLocks noGrp="1"/>
          </p:cNvSpPr>
          <p:nvPr>
            <p:ph type="body" idx="1"/>
          </p:nvPr>
        </p:nvSpPr>
        <p:spPr>
          <a:xfrm>
            <a:off x="311700" y="1160237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Vitamin K is fat-soluble that exists as different compounds (K1, K2, and K3).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Vitamin K1 is found in green, leafy vegetables; Vitamin K2 in dairy foods, and intestinal bacteria; Vitamin K3 is synthetically formed.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Vitamin K is vital in the process of blood coagulation, as it binds carboxylation groups to the coagulation factors.</a:t>
            </a:r>
            <a:endParaRPr>
              <a:solidFill>
                <a:schemeClr val="dk1"/>
              </a:solidFill>
            </a:endParaRPr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" sz="1600">
                <a:solidFill>
                  <a:schemeClr val="dk1"/>
                </a:solidFill>
              </a:rPr>
              <a:t>It also plays a role in bone development </a:t>
            </a:r>
            <a:endParaRPr sz="160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Poor dietary intake, pathological conditions, and certain medication can cause Vitamin K deficiency.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Deficiency is common in newborns.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Large doses of Vitamin K3 can cause hemolytic anemia.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" name="Summary">
            <a:hlinkClick r:id="" action="ppaction://media"/>
            <a:extLst>
              <a:ext uri="{FF2B5EF4-FFF2-40B4-BE49-F238E27FC236}">
                <a16:creationId xmlns:a16="http://schemas.microsoft.com/office/drawing/2014/main" id="{E93C4439-E4E6-8158-FC64-64F83267E8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87557" y="1"/>
            <a:ext cx="1012054" cy="1012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/>
          <p:nvPr/>
        </p:nvSpPr>
        <p:spPr>
          <a:xfrm>
            <a:off x="-1" y="13925"/>
            <a:ext cx="9144000" cy="5290800"/>
          </a:xfrm>
          <a:prstGeom prst="rect">
            <a:avLst/>
          </a:prstGeom>
          <a:solidFill>
            <a:srgbClr val="B6D7A8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4"/>
          <p:cNvSpPr txBox="1"/>
          <p:nvPr/>
        </p:nvSpPr>
        <p:spPr>
          <a:xfrm>
            <a:off x="2832806" y="256350"/>
            <a:ext cx="3478200" cy="4695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POP QUIZ</a:t>
            </a:r>
            <a:endParaRPr sz="3200" b="1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170;p24"/>
          <p:cNvSpPr/>
          <p:nvPr/>
        </p:nvSpPr>
        <p:spPr>
          <a:xfrm flipH="1">
            <a:off x="829492" y="2448790"/>
            <a:ext cx="3114452" cy="954335"/>
          </a:xfrm>
          <a:custGeom>
            <a:avLst/>
            <a:gdLst/>
            <a:ahLst/>
            <a:cxnLst/>
            <a:rect l="l" t="t" r="r" b="b"/>
            <a:pathLst>
              <a:path w="4152602" h="1272446" extrusionOk="0">
                <a:moveTo>
                  <a:pt x="3685525" y="0"/>
                </a:moveTo>
                <a:lnTo>
                  <a:pt x="2481943" y="0"/>
                </a:lnTo>
                <a:lnTo>
                  <a:pt x="1670659" y="0"/>
                </a:lnTo>
                <a:lnTo>
                  <a:pt x="467077" y="0"/>
                </a:lnTo>
                <a:lnTo>
                  <a:pt x="0" y="636223"/>
                </a:lnTo>
                <a:lnTo>
                  <a:pt x="467077" y="1272446"/>
                </a:lnTo>
                <a:lnTo>
                  <a:pt x="1670659" y="1272446"/>
                </a:lnTo>
                <a:lnTo>
                  <a:pt x="2481943" y="1272446"/>
                </a:lnTo>
                <a:lnTo>
                  <a:pt x="3685525" y="1272446"/>
                </a:lnTo>
                <a:lnTo>
                  <a:pt x="4152602" y="636223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4"/>
          <p:cNvSpPr/>
          <p:nvPr/>
        </p:nvSpPr>
        <p:spPr>
          <a:xfrm flipH="1">
            <a:off x="5199191" y="2448790"/>
            <a:ext cx="3114452" cy="954335"/>
          </a:xfrm>
          <a:custGeom>
            <a:avLst/>
            <a:gdLst/>
            <a:ahLst/>
            <a:cxnLst/>
            <a:rect l="l" t="t" r="r" b="b"/>
            <a:pathLst>
              <a:path w="4152602" h="1272446" extrusionOk="0">
                <a:moveTo>
                  <a:pt x="3685525" y="0"/>
                </a:moveTo>
                <a:lnTo>
                  <a:pt x="2481943" y="0"/>
                </a:lnTo>
                <a:lnTo>
                  <a:pt x="1670659" y="0"/>
                </a:lnTo>
                <a:lnTo>
                  <a:pt x="467077" y="0"/>
                </a:lnTo>
                <a:lnTo>
                  <a:pt x="0" y="636223"/>
                </a:lnTo>
                <a:lnTo>
                  <a:pt x="467077" y="1272446"/>
                </a:lnTo>
                <a:lnTo>
                  <a:pt x="1670659" y="1272446"/>
                </a:lnTo>
                <a:lnTo>
                  <a:pt x="2481943" y="1272446"/>
                </a:lnTo>
                <a:lnTo>
                  <a:pt x="3685525" y="1272446"/>
                </a:lnTo>
                <a:lnTo>
                  <a:pt x="4152602" y="636223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4"/>
          <p:cNvSpPr txBox="1"/>
          <p:nvPr/>
        </p:nvSpPr>
        <p:spPr>
          <a:xfrm>
            <a:off x="1400438" y="2481797"/>
            <a:ext cx="1972500" cy="8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500">
                <a:solidFill>
                  <a:srgbClr val="93C47D"/>
                </a:solidFill>
                <a:latin typeface="Roboto Medium"/>
                <a:ea typeface="Roboto Medium"/>
                <a:cs typeface="Roboto Medium"/>
                <a:sym typeface="Roboto Medium"/>
              </a:rPr>
              <a:t>A)</a:t>
            </a:r>
            <a:r>
              <a:rPr lang="en" sz="15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 Treatment of iron deficiency anemia</a:t>
            </a:r>
            <a:endParaRPr sz="150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73" name="Google Shape;173;p24"/>
          <p:cNvSpPr txBox="1"/>
          <p:nvPr/>
        </p:nvSpPr>
        <p:spPr>
          <a:xfrm>
            <a:off x="5986470" y="2481799"/>
            <a:ext cx="1693200" cy="8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 fontScale="92500" lnSpcReduction="2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500">
                <a:solidFill>
                  <a:srgbClr val="93C47D"/>
                </a:solidFill>
                <a:latin typeface="Roboto Medium"/>
                <a:ea typeface="Roboto Medium"/>
                <a:cs typeface="Roboto Medium"/>
                <a:sym typeface="Roboto Medium"/>
              </a:rPr>
              <a:t>B) </a:t>
            </a:r>
            <a:r>
              <a:rPr lang="en" sz="15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Management of hyperlipidemia</a:t>
            </a:r>
            <a:endParaRPr sz="150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74" name="Google Shape;174;p24"/>
          <p:cNvSpPr/>
          <p:nvPr/>
        </p:nvSpPr>
        <p:spPr>
          <a:xfrm flipH="1">
            <a:off x="829492" y="3745192"/>
            <a:ext cx="3114452" cy="954335"/>
          </a:xfrm>
          <a:custGeom>
            <a:avLst/>
            <a:gdLst/>
            <a:ahLst/>
            <a:cxnLst/>
            <a:rect l="l" t="t" r="r" b="b"/>
            <a:pathLst>
              <a:path w="4152602" h="1272446" extrusionOk="0">
                <a:moveTo>
                  <a:pt x="3685525" y="0"/>
                </a:moveTo>
                <a:lnTo>
                  <a:pt x="2481943" y="0"/>
                </a:lnTo>
                <a:lnTo>
                  <a:pt x="1670659" y="0"/>
                </a:lnTo>
                <a:lnTo>
                  <a:pt x="467077" y="0"/>
                </a:lnTo>
                <a:lnTo>
                  <a:pt x="0" y="636223"/>
                </a:lnTo>
                <a:lnTo>
                  <a:pt x="467077" y="1272446"/>
                </a:lnTo>
                <a:lnTo>
                  <a:pt x="1670659" y="1272446"/>
                </a:lnTo>
                <a:lnTo>
                  <a:pt x="2481943" y="1272446"/>
                </a:lnTo>
                <a:lnTo>
                  <a:pt x="3685525" y="1272446"/>
                </a:lnTo>
                <a:lnTo>
                  <a:pt x="4152602" y="636223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4"/>
          <p:cNvSpPr/>
          <p:nvPr/>
        </p:nvSpPr>
        <p:spPr>
          <a:xfrm flipH="1">
            <a:off x="5199191" y="3745192"/>
            <a:ext cx="3114452" cy="954335"/>
          </a:xfrm>
          <a:custGeom>
            <a:avLst/>
            <a:gdLst/>
            <a:ahLst/>
            <a:cxnLst/>
            <a:rect l="l" t="t" r="r" b="b"/>
            <a:pathLst>
              <a:path w="4152602" h="1272446" extrusionOk="0">
                <a:moveTo>
                  <a:pt x="3685525" y="0"/>
                </a:moveTo>
                <a:lnTo>
                  <a:pt x="2481943" y="0"/>
                </a:lnTo>
                <a:lnTo>
                  <a:pt x="1670659" y="0"/>
                </a:lnTo>
                <a:lnTo>
                  <a:pt x="467077" y="0"/>
                </a:lnTo>
                <a:lnTo>
                  <a:pt x="0" y="636223"/>
                </a:lnTo>
                <a:lnTo>
                  <a:pt x="467077" y="1272446"/>
                </a:lnTo>
                <a:lnTo>
                  <a:pt x="1670659" y="1272446"/>
                </a:lnTo>
                <a:lnTo>
                  <a:pt x="2481943" y="1272446"/>
                </a:lnTo>
                <a:lnTo>
                  <a:pt x="3685525" y="1272446"/>
                </a:lnTo>
                <a:lnTo>
                  <a:pt x="4152602" y="636223"/>
                </a:ln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4"/>
          <p:cNvSpPr txBox="1"/>
          <p:nvPr/>
        </p:nvSpPr>
        <p:spPr>
          <a:xfrm>
            <a:off x="1198162" y="3778209"/>
            <a:ext cx="2377200" cy="8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500">
                <a:solidFill>
                  <a:srgbClr val="93C47D"/>
                </a:solidFill>
                <a:latin typeface="Roboto Medium"/>
                <a:ea typeface="Roboto Medium"/>
                <a:cs typeface="Roboto Medium"/>
                <a:sym typeface="Roboto Medium"/>
              </a:rPr>
              <a:t>C)</a:t>
            </a:r>
            <a:r>
              <a:rPr lang="en" sz="15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 Reversal of anticoagulation effects of Warfarin</a:t>
            </a:r>
            <a:endParaRPr sz="150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77" name="Google Shape;177;p24"/>
          <p:cNvSpPr txBox="1"/>
          <p:nvPr/>
        </p:nvSpPr>
        <p:spPr>
          <a:xfrm>
            <a:off x="5986463" y="3778209"/>
            <a:ext cx="1539900" cy="8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 fontScale="92500" lnSpcReduction="2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500">
                <a:solidFill>
                  <a:srgbClr val="93C47D"/>
                </a:solidFill>
                <a:latin typeface="Roboto Medium"/>
                <a:ea typeface="Roboto Medium"/>
                <a:cs typeface="Roboto Medium"/>
                <a:sym typeface="Roboto Medium"/>
              </a:rPr>
              <a:t>D) </a:t>
            </a:r>
            <a:r>
              <a:rPr lang="en" sz="15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Prevention of scurvy</a:t>
            </a:r>
            <a:endParaRPr sz="150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78" name="Google Shape;178;p24"/>
          <p:cNvSpPr/>
          <p:nvPr/>
        </p:nvSpPr>
        <p:spPr>
          <a:xfrm>
            <a:off x="1020206" y="1415137"/>
            <a:ext cx="7102800" cy="7620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4"/>
          <p:cNvSpPr txBox="1"/>
          <p:nvPr/>
        </p:nvSpPr>
        <p:spPr>
          <a:xfrm>
            <a:off x="1020206" y="1237471"/>
            <a:ext cx="7047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SzPts val="800"/>
              <a:buNone/>
            </a:pPr>
            <a:r>
              <a:rPr lang="en" sz="18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Which of the following is a common clinical use of vitamin K supplementation?</a:t>
            </a:r>
            <a:endParaRPr sz="1400" b="1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0" name="Google Shape;18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3807" y="13927"/>
            <a:ext cx="2299387" cy="1292494"/>
          </a:xfrm>
          <a:prstGeom prst="rect">
            <a:avLst/>
          </a:prstGeom>
          <a:solidFill>
            <a:srgbClr val="B6D7A8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81" name="Google Shape;181;p24"/>
          <p:cNvCxnSpPr/>
          <p:nvPr/>
        </p:nvCxnSpPr>
        <p:spPr>
          <a:xfrm>
            <a:off x="2832815" y="903515"/>
            <a:ext cx="34782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4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82" name="Google Shape;182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74878" y="2982337"/>
            <a:ext cx="1193381" cy="1193381"/>
          </a:xfrm>
          <a:prstGeom prst="rect">
            <a:avLst/>
          </a:prstGeom>
          <a:solidFill>
            <a:srgbClr val="B6D7A8"/>
          </a:solidFill>
          <a:ln>
            <a:noFill/>
          </a:ln>
        </p:spPr>
      </p:pic>
      <p:pic>
        <p:nvPicPr>
          <p:cNvPr id="2" name="PopQuiz_Recording_Final">
            <a:hlinkClick r:id="" action="ppaction://media"/>
            <a:extLst>
              <a:ext uri="{FF2B5EF4-FFF2-40B4-BE49-F238E27FC236}">
                <a16:creationId xmlns:a16="http://schemas.microsoft.com/office/drawing/2014/main" id="{94528F2A-59A7-9BB3-A6F4-0E1A25DB2E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889" y="50574"/>
            <a:ext cx="1037208" cy="1037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"/>
          <p:cNvSpPr/>
          <p:nvPr/>
        </p:nvSpPr>
        <p:spPr>
          <a:xfrm>
            <a:off x="-1" y="0"/>
            <a:ext cx="9144000" cy="5290800"/>
          </a:xfrm>
          <a:prstGeom prst="rect">
            <a:avLst/>
          </a:prstGeom>
          <a:solidFill>
            <a:srgbClr val="B6D7A8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5"/>
          <p:cNvSpPr txBox="1"/>
          <p:nvPr/>
        </p:nvSpPr>
        <p:spPr>
          <a:xfrm>
            <a:off x="2832806" y="256350"/>
            <a:ext cx="3478200" cy="469500"/>
          </a:xfrm>
          <a:prstGeom prst="rect">
            <a:avLst/>
          </a:prstGeom>
          <a:noFill/>
          <a:ln w="3810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ANSWER</a:t>
            </a:r>
            <a:endParaRPr sz="3200" b="1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0" name="Google Shape;190;p25"/>
          <p:cNvSpPr/>
          <p:nvPr/>
        </p:nvSpPr>
        <p:spPr>
          <a:xfrm flipH="1">
            <a:off x="170067" y="2953892"/>
            <a:ext cx="3114452" cy="954334"/>
          </a:xfrm>
          <a:custGeom>
            <a:avLst/>
            <a:gdLst/>
            <a:ahLst/>
            <a:cxnLst/>
            <a:rect l="l" t="t" r="r" b="b"/>
            <a:pathLst>
              <a:path w="4152602" h="1272446" extrusionOk="0">
                <a:moveTo>
                  <a:pt x="3685525" y="0"/>
                </a:moveTo>
                <a:lnTo>
                  <a:pt x="2481943" y="0"/>
                </a:lnTo>
                <a:lnTo>
                  <a:pt x="1670659" y="0"/>
                </a:lnTo>
                <a:lnTo>
                  <a:pt x="467077" y="0"/>
                </a:lnTo>
                <a:lnTo>
                  <a:pt x="0" y="636223"/>
                </a:lnTo>
                <a:lnTo>
                  <a:pt x="467077" y="1272446"/>
                </a:lnTo>
                <a:lnTo>
                  <a:pt x="1670659" y="1272446"/>
                </a:lnTo>
                <a:lnTo>
                  <a:pt x="2481943" y="1272446"/>
                </a:lnTo>
                <a:lnTo>
                  <a:pt x="3685525" y="1272446"/>
                </a:lnTo>
                <a:lnTo>
                  <a:pt x="4152602" y="636223"/>
                </a:ln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rgbClr val="3C78D8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5"/>
          <p:cNvSpPr txBox="1"/>
          <p:nvPr/>
        </p:nvSpPr>
        <p:spPr>
          <a:xfrm>
            <a:off x="538737" y="2986909"/>
            <a:ext cx="2377200" cy="8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500">
                <a:solidFill>
                  <a:srgbClr val="93C47D"/>
                </a:solidFill>
                <a:latin typeface="Roboto Medium"/>
                <a:ea typeface="Roboto Medium"/>
                <a:cs typeface="Roboto Medium"/>
                <a:sym typeface="Roboto Medium"/>
              </a:rPr>
              <a:t>C)</a:t>
            </a:r>
            <a:r>
              <a:rPr lang="en" sz="150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 Reversal of anticoagulation effects of Warfarin</a:t>
            </a:r>
            <a:endParaRPr sz="150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2" name="Google Shape;192;p25"/>
          <p:cNvSpPr/>
          <p:nvPr/>
        </p:nvSpPr>
        <p:spPr>
          <a:xfrm>
            <a:off x="1020206" y="1415137"/>
            <a:ext cx="7102800" cy="7620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5"/>
          <p:cNvSpPr txBox="1"/>
          <p:nvPr/>
        </p:nvSpPr>
        <p:spPr>
          <a:xfrm>
            <a:off x="1020206" y="1235708"/>
            <a:ext cx="7047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900"/>
              </a:spcBef>
              <a:spcAft>
                <a:spcPts val="900"/>
              </a:spcAft>
              <a:buSzPts val="800"/>
              <a:buNone/>
            </a:pPr>
            <a:r>
              <a:rPr lang="en" sz="18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Which of the following is a common clinical use of vitamin K supplementation?</a:t>
            </a:r>
            <a:endParaRPr sz="1400" b="1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4" name="Google Shape;19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3807" y="13927"/>
            <a:ext cx="2299387" cy="1292494"/>
          </a:xfrm>
          <a:prstGeom prst="rect">
            <a:avLst/>
          </a:prstGeom>
          <a:solidFill>
            <a:srgbClr val="B6D7A8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95" name="Google Shape;195;p25"/>
          <p:cNvCxnSpPr/>
          <p:nvPr/>
        </p:nvCxnSpPr>
        <p:spPr>
          <a:xfrm>
            <a:off x="2832815" y="903515"/>
            <a:ext cx="34782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4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6" name="Google Shape;196;p25"/>
          <p:cNvSpPr txBox="1"/>
          <p:nvPr/>
        </p:nvSpPr>
        <p:spPr>
          <a:xfrm>
            <a:off x="3334800" y="2285874"/>
            <a:ext cx="5798400" cy="2889807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Vitamin K is used to reverse the anticoagulant effects of warfarin (vitamin K antagonist). Warfarin works by inhibiting vitamin K-dependent clotting factors. Therefore, administering vitamin K helps restore the production of these factors and counteracts the anticoagulant effects. </a:t>
            </a:r>
            <a:endParaRPr sz="17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Iron deficiency anemia is treated with iron supplements, hyperlipidemia is managed with lipid-lowering agents, and scurvy prevention involves vitamin C, not vitamin K.</a:t>
            </a:r>
            <a:endParaRPr sz="17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" name="Conclusion_Recording_Final">
            <a:hlinkClick r:id="" action="ppaction://media"/>
            <a:extLst>
              <a:ext uri="{FF2B5EF4-FFF2-40B4-BE49-F238E27FC236}">
                <a16:creationId xmlns:a16="http://schemas.microsoft.com/office/drawing/2014/main" id="{5BF5F847-9ABF-7D3A-31FD-90ACFD94AC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622" y="50573"/>
            <a:ext cx="956583" cy="956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6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Citations</a:t>
            </a:r>
            <a:endParaRPr b="1"/>
          </a:p>
        </p:txBody>
      </p:sp>
      <p:sp>
        <p:nvSpPr>
          <p:cNvPr id="204" name="Google Shape;204;p26"/>
          <p:cNvSpPr txBox="1">
            <a:spLocks noGrp="1"/>
          </p:cNvSpPr>
          <p:nvPr>
            <p:ph type="body" idx="1"/>
          </p:nvPr>
        </p:nvSpPr>
        <p:spPr>
          <a:xfrm>
            <a:off x="460950" y="1216653"/>
            <a:ext cx="8520600" cy="3882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Conly, J. M., &amp; Stein, K. (1992). The production of menaquinones (vitamin K2) by intestinal bacteria and their role in maintaining coagulation homeostasis. Progress in Food &amp; Nutrition Science, 16(4), 307–343. 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https://pubmed.ncbi.nlm.nih.gov/1492156/#:~:text=There%20are%20two%20sources%20of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Mladěnka, P., Macáková, K., Kujovská Krčmová, L., Javorská, L., Mrštná, K., Carazo, A., Protti, M., Remião, F., Nováková, L., &amp; OEMONOM researchers and collaborators (2022). Vitamin K - sources, physiological role, kinetics, deficiency, detection, therapeutic use, and toxicity. Nutrition reviews, 80(4), 677–698.</a:t>
            </a:r>
            <a:r>
              <a:rPr lang="en" sz="800"/>
              <a:t> </a:t>
            </a:r>
            <a:r>
              <a:rPr lang="en" sz="80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https://doi.org/10.1093/nutrit/nuab061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National Institutes of Health. (2021, March 29). Office of Dietary Supplements - Vitamin K. Nih.gov. https://ods.od.nih.gov/factsheets/vitaminK-HealthProfessional/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Top Benefits of Vitamin K. (2022, December 7). Cleveland Clinic. </a:t>
            </a:r>
            <a:r>
              <a:rPr lang="en" sz="800" u="sng">
                <a:solidFill>
                  <a:schemeClr val="hlink"/>
                </a:solidFill>
                <a:hlinkClick r:id="rId5"/>
              </a:rPr>
              <a:t>https://health.clevelandclinic.org/vitamin-k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Timson D. J. (2017). Dicoumarol: A Drug which Hits at Least Two Very Different Targets in Vitamin K Metabolism. Current drug targets, 18(5), 500–510. </a:t>
            </a:r>
            <a:r>
              <a:rPr lang="en" sz="800" u="sng">
                <a:solidFill>
                  <a:schemeClr val="accent5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https://doi.org/10.2174/1389450116666150722141906</a:t>
            </a:r>
            <a:r>
              <a:rPr lang="en" sz="800"/>
              <a:t> 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Stępień, A., Koziarska-Rościszewska, M., Rysz, J., &amp; Stępień, M. (2022b). Biological role of vitamin K—with particular emphasis on cardiovascular and renal aspects. </a:t>
            </a:r>
            <a:r>
              <a:rPr lang="en" sz="800" i="1">
                <a:solidFill>
                  <a:schemeClr val="dk1"/>
                </a:solidFill>
              </a:rPr>
              <a:t>Nutrients</a:t>
            </a:r>
            <a:r>
              <a:rPr lang="en" sz="800">
                <a:solidFill>
                  <a:schemeClr val="dk1"/>
                </a:solidFill>
              </a:rPr>
              <a:t>, </a:t>
            </a:r>
            <a:r>
              <a:rPr lang="en" sz="800" i="1">
                <a:solidFill>
                  <a:schemeClr val="dk1"/>
                </a:solidFill>
              </a:rPr>
              <a:t>14</a:t>
            </a:r>
            <a:r>
              <a:rPr lang="en" sz="800">
                <a:solidFill>
                  <a:schemeClr val="dk1"/>
                </a:solidFill>
              </a:rPr>
              <a:t>(2), 262. </a:t>
            </a:r>
            <a:r>
              <a:rPr lang="en" sz="800" u="sng">
                <a:solidFill>
                  <a:schemeClr val="accent5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https://doi.org/10.3390/nu14020262</a:t>
            </a:r>
            <a:r>
              <a:rPr lang="en" sz="800">
                <a:solidFill>
                  <a:schemeClr val="dk1"/>
                </a:solidFill>
              </a:rPr>
              <a:t> 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Van Summeren, M., Braam, L., Noirt, F., Kuis, W., &amp; Vermeer, C. (2007). Pronounced elevation of undercarboxylated osteocalcin in Healthy Children. </a:t>
            </a:r>
            <a:r>
              <a:rPr lang="en" sz="800" i="1">
                <a:solidFill>
                  <a:schemeClr val="dk1"/>
                </a:solidFill>
              </a:rPr>
              <a:t>Pediatric Research</a:t>
            </a:r>
            <a:r>
              <a:rPr lang="en" sz="800">
                <a:solidFill>
                  <a:schemeClr val="dk1"/>
                </a:solidFill>
              </a:rPr>
              <a:t>, </a:t>
            </a:r>
            <a:r>
              <a:rPr lang="en" sz="800" i="1">
                <a:solidFill>
                  <a:schemeClr val="dk1"/>
                </a:solidFill>
              </a:rPr>
              <a:t>61</a:t>
            </a:r>
            <a:r>
              <a:rPr lang="en" sz="800">
                <a:solidFill>
                  <a:schemeClr val="dk1"/>
                </a:solidFill>
              </a:rPr>
              <a:t>(3), 366–370. </a:t>
            </a:r>
            <a:r>
              <a:rPr lang="en" sz="800" u="sng">
                <a:solidFill>
                  <a:schemeClr val="accent5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https://doi.org/10.1203/pdr.0b013e318030d0b1</a:t>
            </a:r>
            <a:r>
              <a:rPr lang="en" sz="800">
                <a:solidFill>
                  <a:schemeClr val="dk1"/>
                </a:solidFill>
              </a:rPr>
              <a:t>   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Vermeer, C. (2012). Vitamin K: the effect on health beyond coagulation – an overview. Food &amp; Nutrition Research, 56(1), 5329. </a:t>
            </a:r>
            <a:r>
              <a:rPr lang="en" sz="800" u="sng">
                <a:solidFill>
                  <a:schemeClr val="hlink"/>
                </a:solidFill>
                <a:hlinkClick r:id="rId9"/>
              </a:rPr>
              <a:t>https://doi.org/10.3402/fnr.v56i0.5329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Vitamin K. (2012, September 18). The Nutrition Source. </a:t>
            </a:r>
            <a:r>
              <a:rPr lang="en" sz="800" u="sng">
                <a:solidFill>
                  <a:schemeClr val="hlink"/>
                </a:solidFill>
                <a:hlinkClick r:id="rId10"/>
              </a:rPr>
              <a:t>https://nutritionsource.hsph.harvard.edu/vitamin-k/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1"/>
                </a:solidFill>
              </a:rPr>
              <a:t>What is Vitamin K3 (Menadione) used for? - Kemiex. (2023, March 3). Kemiex AG. https://kemiex.com/blog/vitamin-k3#:~:text=Unlike%20Vitamin%20K1%20and%20Vitamin</a:t>
            </a: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Objectives</a:t>
            </a:r>
            <a:endParaRPr b="1"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311700" y="1531475"/>
            <a:ext cx="8520600" cy="255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77500" lnSpcReduction="20000"/>
          </a:bodyPr>
          <a:lstStyle/>
          <a:p>
            <a:pPr marL="457200" lvl="0" indent="-32575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>
                <a:solidFill>
                  <a:schemeClr val="dk1"/>
                </a:solidFill>
              </a:rPr>
              <a:t>To understand and identify the different compounds of Vitamin K and its sources.</a:t>
            </a:r>
            <a:endParaRPr>
              <a:solidFill>
                <a:schemeClr val="dk1"/>
              </a:solidFill>
            </a:endParaRPr>
          </a:p>
          <a:p>
            <a:pPr marL="457200" lvl="0" indent="-32575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>
                <a:solidFill>
                  <a:schemeClr val="dk1"/>
                </a:solidFill>
              </a:rPr>
              <a:t>To explain the Absorption, Distribution, Metabolism, &amp; Excretion of Vitamin K.</a:t>
            </a:r>
            <a:endParaRPr>
              <a:solidFill>
                <a:schemeClr val="dk1"/>
              </a:solidFill>
            </a:endParaRPr>
          </a:p>
          <a:p>
            <a:pPr marL="457200" lvl="0" indent="-32575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>
                <a:solidFill>
                  <a:schemeClr val="dk1"/>
                </a:solidFill>
              </a:rPr>
              <a:t>To understand Vitamin K’s role in blood coagulation.</a:t>
            </a:r>
            <a:endParaRPr>
              <a:solidFill>
                <a:schemeClr val="dk1"/>
              </a:solidFill>
            </a:endParaRPr>
          </a:p>
          <a:p>
            <a:pPr marL="457200" lvl="0" indent="-32575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>
                <a:solidFill>
                  <a:schemeClr val="dk1"/>
                </a:solidFill>
              </a:rPr>
              <a:t>To identify the Vitamin K analogs.</a:t>
            </a:r>
            <a:endParaRPr>
              <a:solidFill>
                <a:schemeClr val="dk1"/>
              </a:solidFill>
            </a:endParaRPr>
          </a:p>
          <a:p>
            <a:pPr marL="457200" lvl="0" indent="-32575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>
                <a:solidFill>
                  <a:schemeClr val="dk1"/>
                </a:solidFill>
              </a:rPr>
              <a:t>To understand the effects of Vitamin K deficiency.</a:t>
            </a:r>
            <a:endParaRPr>
              <a:solidFill>
                <a:schemeClr val="dk1"/>
              </a:solidFill>
            </a:endParaRPr>
          </a:p>
          <a:p>
            <a:pPr marL="457200" lvl="0" indent="-32575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>
                <a:solidFill>
                  <a:schemeClr val="dk1"/>
                </a:solidFill>
              </a:rPr>
              <a:t>To understand the toxicity of Vitamin K.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" name="Objectives">
            <a:hlinkClick r:id="" action="ppaction://media"/>
            <a:extLst>
              <a:ext uri="{FF2B5EF4-FFF2-40B4-BE49-F238E27FC236}">
                <a16:creationId xmlns:a16="http://schemas.microsoft.com/office/drawing/2014/main" id="{919BC06D-2D8B-2F1C-3907-87BFED1329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67456" y="2544"/>
            <a:ext cx="879751" cy="879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What is Vitamin K?</a:t>
            </a:r>
            <a:endParaRPr b="1"/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Fat-soluble Vitamin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Primary functions include: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Blood clotting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Bone health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Cardiovascular health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Vitamin K is found in the liver, brain, heart, pancreas, and bones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There are 2 main forms of Vitamin K: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Vitamin K1 (Phylloquinone)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Vitamin K2 (Menaquinone)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*Fun Fact: The “K” stands for </a:t>
            </a:r>
            <a:r>
              <a:rPr lang="en" i="1">
                <a:solidFill>
                  <a:schemeClr val="dk1"/>
                </a:solidFill>
              </a:rPr>
              <a:t>Koagulation</a:t>
            </a:r>
            <a:r>
              <a:rPr lang="en">
                <a:solidFill>
                  <a:schemeClr val="dk1"/>
                </a:solidFill>
              </a:rPr>
              <a:t> in German!</a:t>
            </a: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3835" y="248413"/>
            <a:ext cx="3775625" cy="209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What is vit k">
            <a:hlinkClick r:id="" action="ppaction://media"/>
            <a:extLst>
              <a:ext uri="{FF2B5EF4-FFF2-40B4-BE49-F238E27FC236}">
                <a16:creationId xmlns:a16="http://schemas.microsoft.com/office/drawing/2014/main" id="{5A799D13-3BC4-E7A2-F7BD-CD1CBC0FD7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835" y="-455"/>
            <a:ext cx="877410" cy="87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title"/>
          </p:nvPr>
        </p:nvSpPr>
        <p:spPr>
          <a:xfrm>
            <a:off x="245720" y="451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Vitamin K1, K2, &amp; K3</a:t>
            </a:r>
            <a:endParaRPr b="1"/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1"/>
          </p:nvPr>
        </p:nvSpPr>
        <p:spPr>
          <a:xfrm>
            <a:off x="572101" y="1212582"/>
            <a:ext cx="3999900" cy="367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Vitamin K1</a:t>
            </a:r>
            <a:endParaRPr b="1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Phylloquinone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Supports blood coagulation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Promotes production of clotting factors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Side chain = 4 isoprenoid residues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Vitamin K2</a:t>
            </a:r>
            <a:endParaRPr b="1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Menaquinone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Supports bone and cardiovascular health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Side chain= 1-13 isoprene residues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Vitamin K3</a:t>
            </a:r>
            <a:endParaRPr b="1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Menadiol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Synthetic form of vitamin K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 rotWithShape="1">
          <a:blip r:embed="rId5">
            <a:alphaModFix/>
          </a:blip>
          <a:srcRect l="7686" t="14794" r="61231" b="56082"/>
          <a:stretch/>
        </p:blipFill>
        <p:spPr>
          <a:xfrm>
            <a:off x="4302939" y="1422693"/>
            <a:ext cx="1969700" cy="90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 rotWithShape="1">
          <a:blip r:embed="rId5">
            <a:alphaModFix/>
          </a:blip>
          <a:srcRect l="41169" t="14090" r="37738" b="59483"/>
          <a:stretch/>
        </p:blipFill>
        <p:spPr>
          <a:xfrm>
            <a:off x="4458186" y="2722969"/>
            <a:ext cx="1473016" cy="90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2000" y="4031073"/>
            <a:ext cx="883125" cy="85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Tia_VITK_Recording">
            <a:hlinkClick r:id="" action="ppaction://media"/>
            <a:extLst>
              <a:ext uri="{FF2B5EF4-FFF2-40B4-BE49-F238E27FC236}">
                <a16:creationId xmlns:a16="http://schemas.microsoft.com/office/drawing/2014/main" id="{0F788F17-5BBC-3712-1F9E-93F97304C5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6334" y="53607"/>
            <a:ext cx="877410" cy="87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 idx="4294967295"/>
          </p:nvPr>
        </p:nvSpPr>
        <p:spPr>
          <a:xfrm>
            <a:off x="3177845" y="795000"/>
            <a:ext cx="24789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93C47D"/>
                </a:solidFill>
              </a:rPr>
              <a:t>Sources of Vitamin K</a:t>
            </a:r>
            <a:endParaRPr b="1">
              <a:solidFill>
                <a:srgbClr val="93C47D"/>
              </a:solidFill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295310" y="93159"/>
            <a:ext cx="2072400" cy="2006400"/>
          </a:xfrm>
          <a:prstGeom prst="ellipse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Vitamin K1</a:t>
            </a:r>
            <a:endParaRPr sz="20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from plants; involved in photosynthesis 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(ex: green leafy plants)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p17"/>
          <p:cNvSpPr/>
          <p:nvPr/>
        </p:nvSpPr>
        <p:spPr>
          <a:xfrm>
            <a:off x="6656752" y="93161"/>
            <a:ext cx="2072400" cy="2006400"/>
          </a:xfrm>
          <a:prstGeom prst="ellipse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Vitamin K2</a:t>
            </a:r>
            <a:endParaRPr sz="20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Produced by intestinal bacteria and/or in dairy foods (ex: cheese)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" name="Google Shape;94;p17"/>
          <p:cNvSpPr/>
          <p:nvPr/>
        </p:nvSpPr>
        <p:spPr>
          <a:xfrm>
            <a:off x="3381105" y="2845533"/>
            <a:ext cx="2072400" cy="2006400"/>
          </a:xfrm>
          <a:prstGeom prst="ellipse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Vitamin K3</a:t>
            </a:r>
            <a:endParaRPr sz="20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Synthetically formed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5" name="Google Shape;95;p17"/>
          <p:cNvSpPr/>
          <p:nvPr/>
        </p:nvSpPr>
        <p:spPr>
          <a:xfrm rot="952006" flipH="1">
            <a:off x="2518804" y="1172377"/>
            <a:ext cx="990851" cy="16656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" name="Google Shape;96;p17"/>
          <p:cNvSpPr/>
          <p:nvPr/>
        </p:nvSpPr>
        <p:spPr>
          <a:xfrm rot="10205912" flipH="1">
            <a:off x="5377040" y="1172359"/>
            <a:ext cx="990960" cy="1665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Google Shape;97;p17"/>
          <p:cNvSpPr/>
          <p:nvPr/>
        </p:nvSpPr>
        <p:spPr>
          <a:xfrm rot="-5400000" flipH="1">
            <a:off x="3921842" y="2184143"/>
            <a:ext cx="990900" cy="16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 rotWithShape="1">
          <a:blip r:embed="rId5">
            <a:alphaModFix/>
          </a:blip>
          <a:srcRect l="10321"/>
          <a:stretch/>
        </p:blipFill>
        <p:spPr>
          <a:xfrm>
            <a:off x="944942" y="2181882"/>
            <a:ext cx="773101" cy="109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29021" y="2181874"/>
            <a:ext cx="1239700" cy="66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86497" y="3349375"/>
            <a:ext cx="998701" cy="99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ources of vit k">
            <a:hlinkClick r:id="" action="ppaction://media"/>
            <a:extLst>
              <a:ext uri="{FF2B5EF4-FFF2-40B4-BE49-F238E27FC236}">
                <a16:creationId xmlns:a16="http://schemas.microsoft.com/office/drawing/2014/main" id="{31F5FEF6-7C82-86C1-84D3-62902D6F1E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1226" y="4075827"/>
            <a:ext cx="881849" cy="881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Absorption, Metabolism, Distribution, &amp; Elimination</a:t>
            </a:r>
            <a:endParaRPr b="1"/>
          </a:p>
        </p:txBody>
      </p:sp>
      <p:pic>
        <p:nvPicPr>
          <p:cNvPr id="108" name="Google Shape;108;p18"/>
          <p:cNvPicPr preferRelativeResize="0"/>
          <p:nvPr/>
        </p:nvPicPr>
        <p:blipFill rotWithShape="1">
          <a:blip r:embed="rId5">
            <a:alphaModFix/>
          </a:blip>
          <a:srcRect r="56779" b="46988"/>
          <a:stretch/>
        </p:blipFill>
        <p:spPr>
          <a:xfrm>
            <a:off x="143924" y="1498900"/>
            <a:ext cx="2417625" cy="3403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8"/>
          <p:cNvPicPr preferRelativeResize="0"/>
          <p:nvPr/>
        </p:nvPicPr>
        <p:blipFill rotWithShape="1">
          <a:blip r:embed="rId5">
            <a:alphaModFix/>
          </a:blip>
          <a:srcRect t="53157"/>
          <a:stretch/>
        </p:blipFill>
        <p:spPr>
          <a:xfrm>
            <a:off x="2701325" y="1584777"/>
            <a:ext cx="4481601" cy="240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bsorption">
            <a:hlinkClick r:id="" action="ppaction://media"/>
            <a:extLst>
              <a:ext uri="{FF2B5EF4-FFF2-40B4-BE49-F238E27FC236}">
                <a16:creationId xmlns:a16="http://schemas.microsoft.com/office/drawing/2014/main" id="{6629435E-A35B-D2AF-6C5D-05810C2F67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42767" y="4082432"/>
            <a:ext cx="957309" cy="957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AB0712-6CD9-DE89-B0D8-8A255A37020D}"/>
              </a:ext>
            </a:extLst>
          </p:cNvPr>
          <p:cNvSpPr txBox="1"/>
          <p:nvPr/>
        </p:nvSpPr>
        <p:spPr>
          <a:xfrm>
            <a:off x="529374" y="1107811"/>
            <a:ext cx="143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ABSORPTION </a:t>
            </a:r>
            <a:endParaRPr lang="en-CA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E79727-F43B-C977-BC6C-8F1FAC4C4E9D}"/>
              </a:ext>
            </a:extLst>
          </p:cNvPr>
          <p:cNvSpPr txBox="1"/>
          <p:nvPr/>
        </p:nvSpPr>
        <p:spPr>
          <a:xfrm>
            <a:off x="4572000" y="1110352"/>
            <a:ext cx="14071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METABOLISM</a:t>
            </a:r>
            <a:endParaRPr lang="en-C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Function of Vitamin K</a:t>
            </a:r>
            <a:endParaRPr b="1"/>
          </a:p>
        </p:txBody>
      </p:sp>
      <p:sp>
        <p:nvSpPr>
          <p:cNvPr id="119" name="Google Shape;119;p19"/>
          <p:cNvSpPr txBox="1">
            <a:spLocks noGrp="1"/>
          </p:cNvSpPr>
          <p:nvPr>
            <p:ph type="body" idx="1"/>
          </p:nvPr>
        </p:nvSpPr>
        <p:spPr>
          <a:xfrm>
            <a:off x="311700" y="1532900"/>
            <a:ext cx="4679400" cy="328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Vital role in blood coagulation process Vitamin K dependent factors: Coagulation factors II, VII, IX, X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Co-factor of Gamma-glutamyl carboxylase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It adds Carboxyl groups to the factors making them negatively charged 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Allows for Calcium (Ca2+) ions to bind 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Calcium combines with collagen, platelets 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Formation of clot 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Bone development  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Osteocalcin - bone mineralization </a:t>
            </a:r>
            <a:endParaRPr>
              <a:solidFill>
                <a:schemeClr val="dk1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Osteoporosis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0" name="Google Shape;12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80275" y="1967350"/>
            <a:ext cx="4070724" cy="28484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/>
          <p:nvPr/>
        </p:nvSpPr>
        <p:spPr>
          <a:xfrm>
            <a:off x="6783809" y="3143600"/>
            <a:ext cx="492600" cy="906900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2" name="Google Shape;122;p19"/>
          <p:cNvSpPr/>
          <p:nvPr/>
        </p:nvSpPr>
        <p:spPr>
          <a:xfrm>
            <a:off x="7683875" y="2638750"/>
            <a:ext cx="1298700" cy="304200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" name="Google Shape;123;p19"/>
          <p:cNvSpPr/>
          <p:nvPr/>
        </p:nvSpPr>
        <p:spPr>
          <a:xfrm>
            <a:off x="5374075" y="3143600"/>
            <a:ext cx="1298700" cy="304200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4" name="Google Shape;124;p19"/>
          <p:cNvSpPr/>
          <p:nvPr/>
        </p:nvSpPr>
        <p:spPr>
          <a:xfrm>
            <a:off x="6281075" y="4116750"/>
            <a:ext cx="1428900" cy="304200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" name="Function_Recording_Final">
            <a:hlinkClick r:id="" action="ppaction://media"/>
            <a:extLst>
              <a:ext uri="{FF2B5EF4-FFF2-40B4-BE49-F238E27FC236}">
                <a16:creationId xmlns:a16="http://schemas.microsoft.com/office/drawing/2014/main" id="{A8B03C79-31BF-F43E-652A-B1116AB6E3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43169" y="22900"/>
            <a:ext cx="951886" cy="95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>
            <a:spLocks noGrp="1"/>
          </p:cNvSpPr>
          <p:nvPr>
            <p:ph type="body" idx="1"/>
          </p:nvPr>
        </p:nvSpPr>
        <p:spPr>
          <a:xfrm>
            <a:off x="2779125" y="1567675"/>
            <a:ext cx="3689400" cy="3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solidFill>
                  <a:schemeClr val="dk1"/>
                </a:solidFill>
              </a:rPr>
              <a:t>Mechanism of Action: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b="1">
                <a:solidFill>
                  <a:schemeClr val="dk1"/>
                </a:solidFill>
              </a:rPr>
              <a:t>Inhibition of Vitamin K Epoxide Reductase:</a:t>
            </a:r>
            <a:r>
              <a:rPr lang="en" sz="1100">
                <a:solidFill>
                  <a:schemeClr val="dk1"/>
                </a:solidFill>
              </a:rPr>
              <a:t> Vitamin K analogs prevent the regeneration of active Vitamin K by blocking the enzyme Vitamin K epoxide reductase.</a:t>
            </a:r>
            <a:endParaRPr sz="110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b="1">
                <a:solidFill>
                  <a:schemeClr val="dk1"/>
                </a:solidFill>
              </a:rPr>
              <a:t>Impact on Clotting Factors:</a:t>
            </a:r>
            <a:r>
              <a:rPr lang="en" sz="1100">
                <a:solidFill>
                  <a:schemeClr val="dk1"/>
                </a:solidFill>
              </a:rPr>
              <a:t> This inhibition reduces the carboxylation of clotting factors, which impairs their ability to form stable bonds with blood vessel walls.</a:t>
            </a:r>
            <a:endParaRPr sz="110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sp>
        <p:nvSpPr>
          <p:cNvPr id="131" name="Google Shape;131;p20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Vitamin K Analogs</a:t>
            </a:r>
            <a:endParaRPr b="1"/>
          </a:p>
        </p:txBody>
      </p:sp>
      <p:sp>
        <p:nvSpPr>
          <p:cNvPr id="133" name="Google Shape;133;p20"/>
          <p:cNvSpPr txBox="1">
            <a:spLocks noGrp="1"/>
          </p:cNvSpPr>
          <p:nvPr>
            <p:ph type="body" idx="1"/>
          </p:nvPr>
        </p:nvSpPr>
        <p:spPr>
          <a:xfrm>
            <a:off x="311700" y="1077942"/>
            <a:ext cx="3999900" cy="12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 sz="5000"/>
              <a:t>Dicoumarol</a:t>
            </a:r>
            <a:endParaRPr sz="5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/>
          </a:p>
          <a:p>
            <a:pPr marL="457200" lvl="0" indent="-301625" algn="l" rtl="0">
              <a:spcBef>
                <a:spcPts val="1200"/>
              </a:spcBef>
              <a:spcAft>
                <a:spcPts val="0"/>
              </a:spcAft>
              <a:buSzPct val="100000"/>
              <a:buAutoNum type="arabicPeriod"/>
            </a:pPr>
            <a:r>
              <a:rPr lang="en" sz="4600"/>
              <a:t>Warfarin</a:t>
            </a:r>
            <a:endParaRPr sz="46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000"/>
          </a:p>
        </p:txBody>
      </p:sp>
      <p:pic>
        <p:nvPicPr>
          <p:cNvPr id="134" name="Google Shape;134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1719" y="1483827"/>
            <a:ext cx="1880750" cy="90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1734" y="3488326"/>
            <a:ext cx="1714300" cy="1295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0"/>
          <p:cNvPicPr preferRelativeResize="0"/>
          <p:nvPr/>
        </p:nvPicPr>
        <p:blipFill rotWithShape="1">
          <a:blip r:embed="rId7">
            <a:alphaModFix/>
          </a:blip>
          <a:srcRect b="18473"/>
          <a:stretch/>
        </p:blipFill>
        <p:spPr>
          <a:xfrm>
            <a:off x="6611623" y="1211398"/>
            <a:ext cx="2400501" cy="3372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nalogs">
            <a:hlinkClick r:id="" action="ppaction://media"/>
            <a:extLst>
              <a:ext uri="{FF2B5EF4-FFF2-40B4-BE49-F238E27FC236}">
                <a16:creationId xmlns:a16="http://schemas.microsoft.com/office/drawing/2014/main" id="{DEE22E69-6755-9E4D-7279-19DAF31B93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54140" y="46776"/>
            <a:ext cx="982960" cy="98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/>
          <p:nvPr/>
        </p:nvSpPr>
        <p:spPr>
          <a:xfrm>
            <a:off x="3" y="0"/>
            <a:ext cx="9144000" cy="10245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title"/>
          </p:nvPr>
        </p:nvSpPr>
        <p:spPr>
          <a:xfrm>
            <a:off x="311700" y="451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Vitamin K Deficiency</a:t>
            </a:r>
            <a:endParaRPr b="1"/>
          </a:p>
        </p:txBody>
      </p:sp>
      <p:sp>
        <p:nvSpPr>
          <p:cNvPr id="144" name="Google Shape;144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6991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457200" lvl="0" indent="-334327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Newborns </a:t>
            </a:r>
            <a:endParaRPr>
              <a:solidFill>
                <a:schemeClr val="dk1"/>
              </a:solidFill>
            </a:endParaRPr>
          </a:p>
          <a:p>
            <a:pPr marL="914400" lvl="1" indent="-31083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Newborns lack the intestinal bacteria that produces vitamin K. It is recommended that they receive a intramuscular dose of vitamin K when born to prevent hemorrhage. </a:t>
            </a:r>
            <a:endParaRPr>
              <a:solidFill>
                <a:schemeClr val="dk1"/>
              </a:solidFill>
            </a:endParaRPr>
          </a:p>
          <a:p>
            <a:pPr marL="457200" lvl="0" indent="-334327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Reduced Dietary Intake </a:t>
            </a:r>
            <a:endParaRPr>
              <a:solidFill>
                <a:schemeClr val="dk1"/>
              </a:solidFill>
            </a:endParaRPr>
          </a:p>
          <a:p>
            <a:pPr marL="914400" lvl="1" indent="-31083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Poor intake of vitamin K dietary intake </a:t>
            </a:r>
            <a:endParaRPr>
              <a:solidFill>
                <a:schemeClr val="dk1"/>
              </a:solidFill>
            </a:endParaRPr>
          </a:p>
          <a:p>
            <a:pPr marL="457200" lvl="0" indent="-334327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Medications </a:t>
            </a:r>
            <a:endParaRPr>
              <a:solidFill>
                <a:schemeClr val="dk1"/>
              </a:solidFill>
            </a:endParaRPr>
          </a:p>
          <a:p>
            <a:pPr marL="914400" lvl="1" indent="-31083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Warfarin, Broad-spectrum antibiotics </a:t>
            </a:r>
            <a:endParaRPr>
              <a:solidFill>
                <a:schemeClr val="dk1"/>
              </a:solidFill>
            </a:endParaRPr>
          </a:p>
          <a:p>
            <a:pPr marL="457200" lvl="0" indent="-334327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Pathological conditions </a:t>
            </a:r>
            <a:endParaRPr>
              <a:solidFill>
                <a:schemeClr val="dk1"/>
              </a:solidFill>
            </a:endParaRPr>
          </a:p>
          <a:p>
            <a:pPr marL="914400" lvl="1" indent="-31083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 Cystic fibrosis, liver disease, malabsorption states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45" name="Google Shape;145;p21"/>
          <p:cNvPicPr preferRelativeResize="0"/>
          <p:nvPr/>
        </p:nvPicPr>
        <p:blipFill rotWithShape="1">
          <a:blip r:embed="rId5">
            <a:alphaModFix/>
          </a:blip>
          <a:srcRect l="52912" t="12280"/>
          <a:stretch/>
        </p:blipFill>
        <p:spPr>
          <a:xfrm>
            <a:off x="6894600" y="1024488"/>
            <a:ext cx="2063125" cy="250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44600" y="3411125"/>
            <a:ext cx="2599399" cy="173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Deficiency_Recording_Final">
            <a:hlinkClick r:id="" action="ppaction://media"/>
            <a:extLst>
              <a:ext uri="{FF2B5EF4-FFF2-40B4-BE49-F238E27FC236}">
                <a16:creationId xmlns:a16="http://schemas.microsoft.com/office/drawing/2014/main" id="{85F2E4D8-A2D2-3D4E-FEDE-E2B5201126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79747" y="104611"/>
            <a:ext cx="815266" cy="815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1134</Words>
  <Application>Microsoft Office PowerPoint</Application>
  <PresentationFormat>On-screen Show (16:9)</PresentationFormat>
  <Paragraphs>117</Paragraphs>
  <Slides>14</Slides>
  <Notes>14</Notes>
  <HiddenSlides>0</HiddenSlides>
  <MMClips>13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Calibri</vt:lpstr>
      <vt:lpstr>Roboto</vt:lpstr>
      <vt:lpstr>Roboto Medium</vt:lpstr>
      <vt:lpstr>Arial</vt:lpstr>
      <vt:lpstr>Simple Light</vt:lpstr>
      <vt:lpstr>PowerPoint Presentation</vt:lpstr>
      <vt:lpstr>Objectives</vt:lpstr>
      <vt:lpstr>What is Vitamin K?</vt:lpstr>
      <vt:lpstr>Vitamin K1, K2, &amp; K3</vt:lpstr>
      <vt:lpstr>Sources of Vitamin K</vt:lpstr>
      <vt:lpstr>Absorption, Metabolism, Distribution, &amp; Elimination</vt:lpstr>
      <vt:lpstr>Function of Vitamin K</vt:lpstr>
      <vt:lpstr>Vitamin K Analogs</vt:lpstr>
      <vt:lpstr>Vitamin K Deficiency</vt:lpstr>
      <vt:lpstr>Toxicity of Vitamin K</vt:lpstr>
      <vt:lpstr>Summary</vt:lpstr>
      <vt:lpstr>PowerPoint Presentation</vt:lpstr>
      <vt:lpstr>PowerPoint Presentation</vt:lpstr>
      <vt:lpstr>Citations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Lucas Nguyen</cp:lastModifiedBy>
  <cp:revision>3</cp:revision>
  <dcterms:modified xsi:type="dcterms:W3CDTF">2024-09-12T04:05:02Z</dcterms:modified>
</cp:coreProperties>
</file>