
<file path=[Content_Types].xml><?xml version="1.0" encoding="utf-8"?>
<Types xmlns="http://schemas.openxmlformats.org/package/2006/content-types">
  <Default Extension="jpeg" ContentType="image/jpeg"/>
  <Default Extension="m4a" ContentType="audio/mp4"/>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7" r:id="rId3"/>
    <p:sldId id="260" r:id="rId4"/>
    <p:sldId id="258" r:id="rId5"/>
    <p:sldId id="261" r:id="rId6"/>
    <p:sldId id="259" r:id="rId7"/>
    <p:sldId id="267" r:id="rId8"/>
    <p:sldId id="268" r:id="rId9"/>
    <p:sldId id="265" r:id="rId10"/>
    <p:sldId id="263" r:id="rId11"/>
    <p:sldId id="270" r:id="rId12"/>
    <p:sldId id="271" r:id="rId13"/>
    <p:sldId id="272" r:id="rId14"/>
    <p:sldId id="274" r:id="rId15"/>
    <p:sldId id="269" r:id="rId16"/>
    <p:sldId id="264"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933EE3-F387-4463-89A6-2E6CD8D3EE60}" v="167" dt="2024-10-20T16:45:55.797"/>
    <p1510:client id="{3982921B-28C9-C053-4DFE-6FBD3DBF3A42}" v="282" dt="2024-10-20T02:06:13.783"/>
    <p1510:client id="{5593CD6E-9B54-FF16-C463-1312BB195721}" v="337" dt="2024-10-20T11:49:32.227"/>
    <p1510:client id="{5650F96E-BE9A-F8FD-486C-585B78279289}" v="6" dt="2024-10-21T00:13:04.798"/>
    <p1510:client id="{62394869-DE1B-8D01-9712-42F1CFC70A63}" v="206" dt="2024-10-20T18:30:38.308"/>
    <p1510:client id="{90AB0036-BF0A-3D87-3C4E-5BC9BCE2F010}" v="836" dt="2024-10-20T16:01:00.256"/>
    <p1510:client id="{B3B35F04-15F6-E9DF-7B8A-82D36E065F68}" v="16" dt="2024-10-20T17:03:07.333"/>
    <p1510:client id="{B5592C03-E3EA-4A28-A2FF-775B6C28D5E8}" v="51" dt="2024-10-20T23:44:16.218"/>
    <p1510:client id="{BA3D2608-09F3-43AA-427D-5CDC199C6043}" v="268" dt="2024-10-20T15:26:24.545"/>
    <p1510:client id="{C16C0C92-740B-3C7F-9475-0971CE4F7FA5}" v="8" dt="2024-10-20T17:10:15.789"/>
    <p1510:client id="{EEF2E958-430C-728C-A989-602F3E7EA63B}" v="9" dt="2024-10-20T14:15:16.1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1" d="100"/>
          <a:sy n="71" d="100"/>
        </p:scale>
        <p:origin x="672" y="-1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E736A0-9F24-45BF-B389-F6478DB45CE3}"/>
              </a:ext>
            </a:extLst>
          </p:cNvPr>
          <p:cNvSpPr>
            <a:spLocks noGrp="1"/>
          </p:cNvSpPr>
          <p:nvPr>
            <p:ph type="ctrTitle"/>
          </p:nvPr>
        </p:nvSpPr>
        <p:spPr>
          <a:xfrm>
            <a:off x="1524000" y="1028700"/>
            <a:ext cx="9144000" cy="2481263"/>
          </a:xfrm>
        </p:spPr>
        <p:txBody>
          <a:bodyPr anchor="b">
            <a:normAutofit/>
          </a:bodyPr>
          <a:lstStyle>
            <a:lvl1pPr algn="ctr">
              <a:lnSpc>
                <a:spcPct val="100000"/>
              </a:lnSpc>
              <a:defRPr sz="4000" spc="750" baseline="0">
                <a:solidFill>
                  <a:schemeClr val="tx1"/>
                </a:solidFill>
              </a:defRPr>
            </a:lvl1pPr>
          </a:lstStyle>
          <a:p>
            <a:r>
              <a:rPr lang="en-US"/>
              <a:t>Click to edit Master title style</a:t>
            </a:r>
          </a:p>
        </p:txBody>
      </p:sp>
      <p:sp>
        <p:nvSpPr>
          <p:cNvPr id="3" name="Subtitle 2">
            <a:extLst>
              <a:ext uri="{FF2B5EF4-FFF2-40B4-BE49-F238E27FC236}">
                <a16:creationId xmlns:a16="http://schemas.microsoft.com/office/drawing/2014/main" id="{713D85EF-076F-4C35-862A-BAFF685DD6B5}"/>
              </a:ext>
            </a:extLst>
          </p:cNvPr>
          <p:cNvSpPr>
            <a:spLocks noGrp="1"/>
          </p:cNvSpPr>
          <p:nvPr>
            <p:ph type="subTitle" idx="1"/>
          </p:nvPr>
        </p:nvSpPr>
        <p:spPr>
          <a:xfrm>
            <a:off x="1524000" y="3824376"/>
            <a:ext cx="9144000" cy="1433423"/>
          </a:xfrm>
        </p:spPr>
        <p:txBody>
          <a:bodyPr>
            <a:normAutofit/>
          </a:bodyPr>
          <a:lstStyle>
            <a:lvl1pPr marL="0" indent="0" algn="ctr">
              <a:lnSpc>
                <a:spcPct val="150000"/>
              </a:lnSpc>
              <a:buNone/>
              <a:defRPr sz="1600" b="1" cap="all" spc="600" baseline="0"/>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AE221EC-BF54-4DDD-8900-F2027CDAD35C}"/>
              </a:ext>
            </a:extLst>
          </p:cNvPr>
          <p:cNvSpPr>
            <a:spLocks noGrp="1"/>
          </p:cNvSpPr>
          <p:nvPr>
            <p:ph type="dt" sz="half" idx="10"/>
          </p:nvPr>
        </p:nvSpPr>
        <p:spPr/>
        <p:txBody>
          <a:bodyPr/>
          <a:lstStyle/>
          <a:p>
            <a:fld id="{888411FB-1606-4EC5-9BCA-2DC04C2243EA}" type="datetimeFigureOut">
              <a:rPr lang="en-US" dirty="0"/>
              <a:t>10/20/2024</a:t>
            </a:fld>
            <a:endParaRPr lang="en-US"/>
          </a:p>
        </p:txBody>
      </p:sp>
      <p:sp>
        <p:nvSpPr>
          <p:cNvPr id="5" name="Footer Placeholder 4">
            <a:extLst>
              <a:ext uri="{FF2B5EF4-FFF2-40B4-BE49-F238E27FC236}">
                <a16:creationId xmlns:a16="http://schemas.microsoft.com/office/drawing/2014/main" id="{7CD5AB69-7069-48FB-8925-F2BA84129A52}"/>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3B29C32A-F7A5-4E3B-A28F-09C82341EB22}"/>
              </a:ext>
            </a:extLst>
          </p:cNvPr>
          <p:cNvSpPr>
            <a:spLocks noGrp="1"/>
          </p:cNvSpPr>
          <p:nvPr>
            <p:ph type="sldNum" sz="quarter" idx="12"/>
          </p:nvPr>
        </p:nvSpPr>
        <p:spPr/>
        <p:txBody>
          <a:bodyPr/>
          <a:lstStyle/>
          <a:p>
            <a:fld id="{017DE1FC-E54A-4B87-A814-263D1E8654B2}" type="slidenum">
              <a:rPr lang="en-US" dirty="0"/>
              <a:t>‹#›</a:t>
            </a:fld>
            <a:endParaRPr lang="en-US"/>
          </a:p>
        </p:txBody>
      </p:sp>
    </p:spTree>
    <p:extLst>
      <p:ext uri="{BB962C8B-B14F-4D97-AF65-F5344CB8AC3E}">
        <p14:creationId xmlns:p14="http://schemas.microsoft.com/office/powerpoint/2010/main" val="13440487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CA997B-D473-47DE-8B7B-22AB6F31E4E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5526035-4B81-4537-A22D-92C2E0DBB61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C2A44D-F637-4017-BAA2-77756A386D98}"/>
              </a:ext>
            </a:extLst>
          </p:cNvPr>
          <p:cNvSpPr>
            <a:spLocks noGrp="1"/>
          </p:cNvSpPr>
          <p:nvPr>
            <p:ph type="dt" sz="half" idx="10"/>
          </p:nvPr>
        </p:nvSpPr>
        <p:spPr/>
        <p:txBody>
          <a:bodyPr/>
          <a:lstStyle/>
          <a:p>
            <a:fld id="{EE1F3D07-6BCF-40BC-A7F7-89BB8FFE98C6}" type="datetimeFigureOut">
              <a:rPr lang="en-US" dirty="0"/>
              <a:t>10/20/2024</a:t>
            </a:fld>
            <a:endParaRPr lang="en-US"/>
          </a:p>
        </p:txBody>
      </p:sp>
      <p:sp>
        <p:nvSpPr>
          <p:cNvPr id="5" name="Footer Placeholder 4">
            <a:extLst>
              <a:ext uri="{FF2B5EF4-FFF2-40B4-BE49-F238E27FC236}">
                <a16:creationId xmlns:a16="http://schemas.microsoft.com/office/drawing/2014/main" id="{EEC1DCE6-ED7D-417C-ABD4-41D61570FF3C}"/>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2CAAF19A-FDAE-446A-A6B6-128F7F96A966}"/>
              </a:ext>
            </a:extLst>
          </p:cNvPr>
          <p:cNvSpPr>
            <a:spLocks noGrp="1"/>
          </p:cNvSpPr>
          <p:nvPr>
            <p:ph type="sldNum" sz="quarter" idx="12"/>
          </p:nvPr>
        </p:nvSpPr>
        <p:spPr/>
        <p:txBody>
          <a:bodyPr/>
          <a:lstStyle/>
          <a:p>
            <a:fld id="{017DE1FC-E54A-4B87-A814-263D1E8654B2}" type="slidenum">
              <a:rPr lang="en-US" dirty="0"/>
              <a:t>‹#›</a:t>
            </a:fld>
            <a:endParaRPr lang="en-US"/>
          </a:p>
        </p:txBody>
      </p:sp>
    </p:spTree>
    <p:extLst>
      <p:ext uri="{BB962C8B-B14F-4D97-AF65-F5344CB8AC3E}">
        <p14:creationId xmlns:p14="http://schemas.microsoft.com/office/powerpoint/2010/main" val="3249960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C96D838-45E9-4D61-AA4E-92A32B579FDA}"/>
              </a:ext>
            </a:extLst>
          </p:cNvPr>
          <p:cNvSpPr>
            <a:spLocks noGrp="1"/>
          </p:cNvSpPr>
          <p:nvPr>
            <p:ph type="title" orient="vert"/>
          </p:nvPr>
        </p:nvSpPr>
        <p:spPr>
          <a:xfrm>
            <a:off x="8724900" y="457199"/>
            <a:ext cx="2628900" cy="5719763"/>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C3183D0-4392-4364-8A2D-C47A2AF7A87D}"/>
              </a:ext>
            </a:extLst>
          </p:cNvPr>
          <p:cNvSpPr>
            <a:spLocks noGrp="1"/>
          </p:cNvSpPr>
          <p:nvPr>
            <p:ph type="body" orient="vert" idx="1"/>
          </p:nvPr>
        </p:nvSpPr>
        <p:spPr>
          <a:xfrm>
            <a:off x="838200" y="457199"/>
            <a:ext cx="7734300" cy="5719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4A36C9-28D5-4820-84F1-E4B9F4E50FA9}"/>
              </a:ext>
            </a:extLst>
          </p:cNvPr>
          <p:cNvSpPr>
            <a:spLocks noGrp="1"/>
          </p:cNvSpPr>
          <p:nvPr>
            <p:ph type="dt" sz="half" idx="10"/>
          </p:nvPr>
        </p:nvSpPr>
        <p:spPr/>
        <p:txBody>
          <a:bodyPr/>
          <a:lstStyle/>
          <a:p>
            <a:fld id="{CED16D97-0980-426F-BEA7-F6EB2DE3AC08}" type="datetimeFigureOut">
              <a:rPr lang="en-US" dirty="0"/>
              <a:t>10/20/2024</a:t>
            </a:fld>
            <a:endParaRPr lang="en-US"/>
          </a:p>
        </p:txBody>
      </p:sp>
      <p:sp>
        <p:nvSpPr>
          <p:cNvPr id="5" name="Footer Placeholder 4">
            <a:extLst>
              <a:ext uri="{FF2B5EF4-FFF2-40B4-BE49-F238E27FC236}">
                <a16:creationId xmlns:a16="http://schemas.microsoft.com/office/drawing/2014/main" id="{8997EDC8-558D-4646-86D9-A5424CF2A2BA}"/>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6F0B7537-E67A-411A-BBA4-061521D3D881}"/>
              </a:ext>
            </a:extLst>
          </p:cNvPr>
          <p:cNvSpPr>
            <a:spLocks noGrp="1"/>
          </p:cNvSpPr>
          <p:nvPr>
            <p:ph type="sldNum" sz="quarter" idx="12"/>
          </p:nvPr>
        </p:nvSpPr>
        <p:spPr/>
        <p:txBody>
          <a:bodyPr/>
          <a:lstStyle/>
          <a:p>
            <a:fld id="{017DE1FC-E54A-4B87-A814-263D1E8654B2}" type="slidenum">
              <a:rPr lang="en-US" dirty="0"/>
              <a:t>‹#›</a:t>
            </a:fld>
            <a:endParaRPr lang="en-US"/>
          </a:p>
        </p:txBody>
      </p:sp>
    </p:spTree>
    <p:extLst>
      <p:ext uri="{BB962C8B-B14F-4D97-AF65-F5344CB8AC3E}">
        <p14:creationId xmlns:p14="http://schemas.microsoft.com/office/powerpoint/2010/main" val="326311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E99D7-1EE5-4262-9359-A0E2B733116C}"/>
              </a:ext>
            </a:extLst>
          </p:cNvPr>
          <p:cNvSpPr>
            <a:spLocks noGrp="1"/>
          </p:cNvSpPr>
          <p:nvPr>
            <p:ph type="title"/>
          </p:nvPr>
        </p:nvSpPr>
        <p:spPr>
          <a:xfrm>
            <a:off x="1371600" y="793080"/>
            <a:ext cx="10240903" cy="1233488"/>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2B3DA1C5-272A-45C2-A11A-E7769A27D32F}"/>
              </a:ext>
            </a:extLst>
          </p:cNvPr>
          <p:cNvSpPr>
            <a:spLocks noGrp="1"/>
          </p:cNvSpPr>
          <p:nvPr>
            <p:ph idx="1"/>
          </p:nvPr>
        </p:nvSpPr>
        <p:spPr>
          <a:xfrm>
            <a:off x="1371600" y="2114939"/>
            <a:ext cx="10240903" cy="395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63DA15-1EAB-4524-9BB7-8A7DA82A20AD}"/>
              </a:ext>
            </a:extLst>
          </p:cNvPr>
          <p:cNvSpPr>
            <a:spLocks noGrp="1"/>
          </p:cNvSpPr>
          <p:nvPr>
            <p:ph type="dt" sz="half" idx="10"/>
          </p:nvPr>
        </p:nvSpPr>
        <p:spPr/>
        <p:txBody>
          <a:bodyPr/>
          <a:lstStyle/>
          <a:p>
            <a:fld id="{D3BCAA53-8FBA-45E2-8B10-F7DD55E4E759}" type="datetimeFigureOut">
              <a:rPr lang="en-US" dirty="0"/>
              <a:t>10/20/2024</a:t>
            </a:fld>
            <a:endParaRPr lang="en-US"/>
          </a:p>
        </p:txBody>
      </p:sp>
      <p:sp>
        <p:nvSpPr>
          <p:cNvPr id="5" name="Footer Placeholder 4">
            <a:extLst>
              <a:ext uri="{FF2B5EF4-FFF2-40B4-BE49-F238E27FC236}">
                <a16:creationId xmlns:a16="http://schemas.microsoft.com/office/drawing/2014/main" id="{A1EB93B9-7818-489D-AFFB-B6EAD27FF15D}"/>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C4528D36-894E-4FCB-B8BB-84DE89949B23}"/>
              </a:ext>
            </a:extLst>
          </p:cNvPr>
          <p:cNvSpPr>
            <a:spLocks noGrp="1"/>
          </p:cNvSpPr>
          <p:nvPr>
            <p:ph type="sldNum" sz="quarter" idx="12"/>
          </p:nvPr>
        </p:nvSpPr>
        <p:spPr/>
        <p:txBody>
          <a:bodyPr/>
          <a:lstStyle/>
          <a:p>
            <a:fld id="{017DE1FC-E54A-4B87-A814-263D1E8654B2}" type="slidenum">
              <a:rPr lang="en-US" dirty="0"/>
              <a:t>‹#›</a:t>
            </a:fld>
            <a:endParaRPr lang="en-US"/>
          </a:p>
        </p:txBody>
      </p:sp>
    </p:spTree>
    <p:extLst>
      <p:ext uri="{BB962C8B-B14F-4D97-AF65-F5344CB8AC3E}">
        <p14:creationId xmlns:p14="http://schemas.microsoft.com/office/powerpoint/2010/main" val="17564853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964F1-5687-421F-B3DF-BA3C8DADC0E6}"/>
              </a:ext>
            </a:extLst>
          </p:cNvPr>
          <p:cNvSpPr>
            <a:spLocks noGrp="1"/>
          </p:cNvSpPr>
          <p:nvPr>
            <p:ph type="title"/>
          </p:nvPr>
        </p:nvSpPr>
        <p:spPr>
          <a:xfrm>
            <a:off x="1380930" y="1709738"/>
            <a:ext cx="9966519" cy="2852737"/>
          </a:xfrm>
        </p:spPr>
        <p:txBody>
          <a:bodyPr anchor="b">
            <a:normAutofit/>
          </a:bodyPr>
          <a:lstStyle>
            <a:lvl1pPr>
              <a:defRPr sz="4400" spc="750" baseline="0"/>
            </a:lvl1pPr>
          </a:lstStyle>
          <a:p>
            <a:r>
              <a:rPr lang="en-US"/>
              <a:t>Click to edit Master title style</a:t>
            </a:r>
          </a:p>
        </p:txBody>
      </p:sp>
      <p:sp>
        <p:nvSpPr>
          <p:cNvPr id="3" name="Text Placeholder 2">
            <a:extLst>
              <a:ext uri="{FF2B5EF4-FFF2-40B4-BE49-F238E27FC236}">
                <a16:creationId xmlns:a16="http://schemas.microsoft.com/office/drawing/2014/main" id="{1DDBB876-5FD9-4964-BD37-6F05DAEBE325}"/>
              </a:ext>
            </a:extLst>
          </p:cNvPr>
          <p:cNvSpPr>
            <a:spLocks noGrp="1"/>
          </p:cNvSpPr>
          <p:nvPr>
            <p:ph type="body" idx="1"/>
          </p:nvPr>
        </p:nvSpPr>
        <p:spPr>
          <a:xfrm>
            <a:off x="1380930" y="4976327"/>
            <a:ext cx="9966520" cy="1113323"/>
          </a:xfrm>
        </p:spPr>
        <p:txBody>
          <a:bodyPr>
            <a:normAutofit/>
          </a:bodyPr>
          <a:lstStyle>
            <a:lvl1pPr marL="0" indent="0">
              <a:buNone/>
              <a:defRPr sz="1200" spc="600">
                <a:solidFill>
                  <a:schemeClr val="tx1">
                    <a:tint val="75000"/>
                  </a:schemeClr>
                </a:solidFill>
              </a:defRPr>
            </a:lvl1pPr>
            <a:lvl2pPr marL="457200" indent="0">
              <a:buNone/>
              <a:defRPr sz="1200">
                <a:solidFill>
                  <a:schemeClr val="tx1">
                    <a:tint val="75000"/>
                  </a:schemeClr>
                </a:solidFill>
              </a:defRPr>
            </a:lvl2pPr>
            <a:lvl3pPr marL="914400" indent="0">
              <a:buNone/>
              <a:defRPr sz="1200">
                <a:solidFill>
                  <a:schemeClr val="tx1">
                    <a:tint val="75000"/>
                  </a:schemeClr>
                </a:solidFill>
              </a:defRPr>
            </a:lvl3pPr>
            <a:lvl4pPr marL="1371600" indent="0">
              <a:buNone/>
              <a:defRPr sz="1200">
                <a:solidFill>
                  <a:schemeClr val="tx1">
                    <a:tint val="75000"/>
                  </a:schemeClr>
                </a:solidFill>
              </a:defRPr>
            </a:lvl4pPr>
            <a:lvl5pPr marL="1828800" indent="0">
              <a:buNone/>
              <a:defRPr sz="1200">
                <a:solidFill>
                  <a:schemeClr val="tx1">
                    <a:tint val="75000"/>
                  </a:schemeClr>
                </a:solidFill>
              </a:defRPr>
            </a:lvl5pPr>
            <a:lvl6pPr marL="2286000" indent="0">
              <a:buNone/>
              <a:defRPr sz="1200">
                <a:solidFill>
                  <a:schemeClr val="tx1">
                    <a:tint val="75000"/>
                  </a:schemeClr>
                </a:solidFill>
              </a:defRPr>
            </a:lvl6pPr>
            <a:lvl7pPr marL="2743200" indent="0">
              <a:buNone/>
              <a:defRPr sz="1200">
                <a:solidFill>
                  <a:schemeClr val="tx1">
                    <a:tint val="75000"/>
                  </a:schemeClr>
                </a:solidFill>
              </a:defRPr>
            </a:lvl7pPr>
            <a:lvl8pPr marL="3200400" indent="0">
              <a:buNone/>
              <a:defRPr sz="1200">
                <a:solidFill>
                  <a:schemeClr val="tx1">
                    <a:tint val="75000"/>
                  </a:schemeClr>
                </a:solidFill>
              </a:defRPr>
            </a:lvl8pPr>
            <a:lvl9pPr marL="36576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5EA80A-FCDD-4009-9A1F-8B54817869DC}"/>
              </a:ext>
            </a:extLst>
          </p:cNvPr>
          <p:cNvSpPr>
            <a:spLocks noGrp="1"/>
          </p:cNvSpPr>
          <p:nvPr>
            <p:ph type="dt" sz="half" idx="10"/>
          </p:nvPr>
        </p:nvSpPr>
        <p:spPr/>
        <p:txBody>
          <a:bodyPr/>
          <a:lstStyle/>
          <a:p>
            <a:fld id="{2F8C84CF-6F0D-4195-920D-9D6F75893720}" type="datetimeFigureOut">
              <a:rPr lang="en-US" dirty="0"/>
              <a:t>10/20/2024</a:t>
            </a:fld>
            <a:endParaRPr lang="en-US"/>
          </a:p>
        </p:txBody>
      </p:sp>
      <p:sp>
        <p:nvSpPr>
          <p:cNvPr id="5" name="Footer Placeholder 4">
            <a:extLst>
              <a:ext uri="{FF2B5EF4-FFF2-40B4-BE49-F238E27FC236}">
                <a16:creationId xmlns:a16="http://schemas.microsoft.com/office/drawing/2014/main" id="{EA4A3422-56D9-4942-BC63-831AED91F16D}"/>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D5D4B42A-AC2C-4FD8-AD0D-BECDD3846D3A}"/>
              </a:ext>
            </a:extLst>
          </p:cNvPr>
          <p:cNvSpPr>
            <a:spLocks noGrp="1"/>
          </p:cNvSpPr>
          <p:nvPr>
            <p:ph type="sldNum" sz="quarter" idx="12"/>
          </p:nvPr>
        </p:nvSpPr>
        <p:spPr/>
        <p:txBody>
          <a:bodyPr/>
          <a:lstStyle/>
          <a:p>
            <a:fld id="{017DE1FC-E54A-4B87-A814-263D1E8654B2}" type="slidenum">
              <a:rPr lang="en-US" dirty="0"/>
              <a:t>‹#›</a:t>
            </a:fld>
            <a:endParaRPr lang="en-US"/>
          </a:p>
        </p:txBody>
      </p:sp>
    </p:spTree>
    <p:extLst>
      <p:ext uri="{BB962C8B-B14F-4D97-AF65-F5344CB8AC3E}">
        <p14:creationId xmlns:p14="http://schemas.microsoft.com/office/powerpoint/2010/main" val="1786996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FFDAF1-8359-4A0F-91B3-03E77C670543}"/>
              </a:ext>
            </a:extLst>
          </p:cNvPr>
          <p:cNvSpPr>
            <a:spLocks noGrp="1"/>
          </p:cNvSpPr>
          <p:nvPr>
            <p:ph type="title"/>
          </p:nvPr>
        </p:nvSpPr>
        <p:spPr>
          <a:xfrm>
            <a:off x="1044054" y="457200"/>
            <a:ext cx="10309745" cy="1233488"/>
          </a:xfrm>
        </p:spPr>
        <p:txBody>
          <a:bodyPr>
            <a:normAutofit/>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921E3D3-6B33-4CA0-B06B-A8BB05CAB3C4}"/>
              </a:ext>
            </a:extLst>
          </p:cNvPr>
          <p:cNvSpPr>
            <a:spLocks noGrp="1"/>
          </p:cNvSpPr>
          <p:nvPr>
            <p:ph sz="half" idx="1"/>
          </p:nvPr>
        </p:nvSpPr>
        <p:spPr>
          <a:xfrm>
            <a:off x="1044054" y="1996141"/>
            <a:ext cx="4975746" cy="41808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629C334-815D-47FD-A9B5-E871E28641C9}"/>
              </a:ext>
            </a:extLst>
          </p:cNvPr>
          <p:cNvSpPr>
            <a:spLocks noGrp="1"/>
          </p:cNvSpPr>
          <p:nvPr>
            <p:ph sz="half" idx="2"/>
          </p:nvPr>
        </p:nvSpPr>
        <p:spPr>
          <a:xfrm>
            <a:off x="6172200" y="1996141"/>
            <a:ext cx="5181600" cy="41808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97975F2-7A90-4820-B90F-D28E31A35EB8}"/>
              </a:ext>
            </a:extLst>
          </p:cNvPr>
          <p:cNvSpPr>
            <a:spLocks noGrp="1"/>
          </p:cNvSpPr>
          <p:nvPr>
            <p:ph type="dt" sz="half" idx="10"/>
          </p:nvPr>
        </p:nvSpPr>
        <p:spPr/>
        <p:txBody>
          <a:bodyPr/>
          <a:lstStyle/>
          <a:p>
            <a:fld id="{121B3BBE-A1CF-4CC7-B02C-EBCBBE110242}" type="datetimeFigureOut">
              <a:rPr lang="en-US" dirty="0"/>
              <a:t>10/20/2024</a:t>
            </a:fld>
            <a:endParaRPr lang="en-US"/>
          </a:p>
        </p:txBody>
      </p:sp>
      <p:sp>
        <p:nvSpPr>
          <p:cNvPr id="6" name="Footer Placeholder 5">
            <a:extLst>
              <a:ext uri="{FF2B5EF4-FFF2-40B4-BE49-F238E27FC236}">
                <a16:creationId xmlns:a16="http://schemas.microsoft.com/office/drawing/2014/main" id="{823CFAD5-8AF8-4610-8324-85AA062E2712}"/>
              </a:ext>
            </a:extLst>
          </p:cNvPr>
          <p:cNvSpPr>
            <a:spLocks noGrp="1"/>
          </p:cNvSpPr>
          <p:nvPr>
            <p:ph type="ftr" sz="quarter" idx="11"/>
          </p:nvPr>
        </p:nvSpPr>
        <p:spPr/>
        <p:txBody>
          <a:bodyPr/>
          <a:lstStyle/>
          <a:p>
            <a:r>
              <a:rPr lang="en-US"/>
              <a:t>
              </a:t>
            </a:r>
          </a:p>
        </p:txBody>
      </p:sp>
      <p:sp>
        <p:nvSpPr>
          <p:cNvPr id="7" name="Slide Number Placeholder 6">
            <a:extLst>
              <a:ext uri="{FF2B5EF4-FFF2-40B4-BE49-F238E27FC236}">
                <a16:creationId xmlns:a16="http://schemas.microsoft.com/office/drawing/2014/main" id="{16808CC8-C46E-4A10-8A83-7A251067EA68}"/>
              </a:ext>
            </a:extLst>
          </p:cNvPr>
          <p:cNvSpPr>
            <a:spLocks noGrp="1"/>
          </p:cNvSpPr>
          <p:nvPr>
            <p:ph type="sldNum" sz="quarter" idx="12"/>
          </p:nvPr>
        </p:nvSpPr>
        <p:spPr/>
        <p:txBody>
          <a:bodyPr/>
          <a:lstStyle/>
          <a:p>
            <a:fld id="{017DE1FC-E54A-4B87-A814-263D1E8654B2}" type="slidenum">
              <a:rPr lang="en-US" dirty="0"/>
              <a:t>‹#›</a:t>
            </a:fld>
            <a:endParaRPr lang="en-US"/>
          </a:p>
        </p:txBody>
      </p:sp>
    </p:spTree>
    <p:extLst>
      <p:ext uri="{BB962C8B-B14F-4D97-AF65-F5344CB8AC3E}">
        <p14:creationId xmlns:p14="http://schemas.microsoft.com/office/powerpoint/2010/main" val="33281537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E82B8-F9D9-4F53-A4A6-F12EB5F12846}"/>
              </a:ext>
            </a:extLst>
          </p:cNvPr>
          <p:cNvSpPr>
            <a:spLocks noGrp="1"/>
          </p:cNvSpPr>
          <p:nvPr>
            <p:ph type="title"/>
          </p:nvPr>
        </p:nvSpPr>
        <p:spPr>
          <a:xfrm>
            <a:off x="1368490" y="457200"/>
            <a:ext cx="9986898" cy="1233488"/>
          </a:xfrm>
        </p:spPr>
        <p:txBody>
          <a:bodyPr>
            <a:normAutofit/>
          </a:bodyPr>
          <a:lstStyle>
            <a:lvl1pPr>
              <a:defRPr sz="2800"/>
            </a:lvl1pPr>
          </a:lstStyle>
          <a:p>
            <a:r>
              <a:rPr lang="en-US"/>
              <a:t>Click to edit Master title style</a:t>
            </a:r>
          </a:p>
        </p:txBody>
      </p:sp>
      <p:sp>
        <p:nvSpPr>
          <p:cNvPr id="3" name="Text Placeholder 2">
            <a:extLst>
              <a:ext uri="{FF2B5EF4-FFF2-40B4-BE49-F238E27FC236}">
                <a16:creationId xmlns:a16="http://schemas.microsoft.com/office/drawing/2014/main" id="{C1F070CA-85E9-47C7-8564-FFA1AE34B9E5}"/>
              </a:ext>
            </a:extLst>
          </p:cNvPr>
          <p:cNvSpPr>
            <a:spLocks noGrp="1"/>
          </p:cNvSpPr>
          <p:nvPr>
            <p:ph type="body" idx="1"/>
          </p:nvPr>
        </p:nvSpPr>
        <p:spPr>
          <a:xfrm>
            <a:off x="1368490" y="1681163"/>
            <a:ext cx="462908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938D4B1-41B3-4BF5-9076-A16984A81FF1}"/>
              </a:ext>
            </a:extLst>
          </p:cNvPr>
          <p:cNvSpPr>
            <a:spLocks noGrp="1"/>
          </p:cNvSpPr>
          <p:nvPr>
            <p:ph sz="half" idx="2"/>
          </p:nvPr>
        </p:nvSpPr>
        <p:spPr>
          <a:xfrm>
            <a:off x="1368490" y="2505075"/>
            <a:ext cx="4629085"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E6A38DC-A016-4CFD-AC19-F24A9E062022}"/>
              </a:ext>
            </a:extLst>
          </p:cNvPr>
          <p:cNvSpPr>
            <a:spLocks noGrp="1"/>
          </p:cNvSpPr>
          <p:nvPr>
            <p:ph type="body" sz="quarter" idx="3"/>
          </p:nvPr>
        </p:nvSpPr>
        <p:spPr>
          <a:xfrm>
            <a:off x="6344816" y="1681163"/>
            <a:ext cx="501057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1F930FA-8C00-42AB-B2D1-FE4E4BDB3C6E}"/>
              </a:ext>
            </a:extLst>
          </p:cNvPr>
          <p:cNvSpPr>
            <a:spLocks noGrp="1"/>
          </p:cNvSpPr>
          <p:nvPr>
            <p:ph sz="quarter" idx="4"/>
          </p:nvPr>
        </p:nvSpPr>
        <p:spPr>
          <a:xfrm>
            <a:off x="6344814" y="2505075"/>
            <a:ext cx="5010573"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18B698E-FAE5-4F2C-AE0E-4FD281E8F30E}"/>
              </a:ext>
            </a:extLst>
          </p:cNvPr>
          <p:cNvSpPr>
            <a:spLocks noGrp="1"/>
          </p:cNvSpPr>
          <p:nvPr>
            <p:ph type="dt" sz="half" idx="10"/>
          </p:nvPr>
        </p:nvSpPr>
        <p:spPr/>
        <p:txBody>
          <a:bodyPr/>
          <a:lstStyle/>
          <a:p>
            <a:fld id="{343D63E4-71A5-4C63-9515-748B28B89764}" type="datetimeFigureOut">
              <a:rPr lang="en-US" dirty="0"/>
              <a:t>10/20/2024</a:t>
            </a:fld>
            <a:endParaRPr lang="en-US"/>
          </a:p>
        </p:txBody>
      </p:sp>
      <p:sp>
        <p:nvSpPr>
          <p:cNvPr id="8" name="Footer Placeholder 7">
            <a:extLst>
              <a:ext uri="{FF2B5EF4-FFF2-40B4-BE49-F238E27FC236}">
                <a16:creationId xmlns:a16="http://schemas.microsoft.com/office/drawing/2014/main" id="{B5C4BB6C-CAA4-4EA8-8EA1-65ADE056F25D}"/>
              </a:ext>
            </a:extLst>
          </p:cNvPr>
          <p:cNvSpPr>
            <a:spLocks noGrp="1"/>
          </p:cNvSpPr>
          <p:nvPr>
            <p:ph type="ftr" sz="quarter" idx="11"/>
          </p:nvPr>
        </p:nvSpPr>
        <p:spPr/>
        <p:txBody>
          <a:bodyPr/>
          <a:lstStyle/>
          <a:p>
            <a:r>
              <a:rPr lang="en-US"/>
              <a:t>
              </a:t>
            </a:r>
          </a:p>
        </p:txBody>
      </p:sp>
      <p:sp>
        <p:nvSpPr>
          <p:cNvPr id="9" name="Slide Number Placeholder 8">
            <a:extLst>
              <a:ext uri="{FF2B5EF4-FFF2-40B4-BE49-F238E27FC236}">
                <a16:creationId xmlns:a16="http://schemas.microsoft.com/office/drawing/2014/main" id="{75BB6A12-0532-47CA-B070-232141CC1064}"/>
              </a:ext>
            </a:extLst>
          </p:cNvPr>
          <p:cNvSpPr>
            <a:spLocks noGrp="1"/>
          </p:cNvSpPr>
          <p:nvPr>
            <p:ph type="sldNum" sz="quarter" idx="12"/>
          </p:nvPr>
        </p:nvSpPr>
        <p:spPr/>
        <p:txBody>
          <a:bodyPr/>
          <a:lstStyle/>
          <a:p>
            <a:fld id="{017DE1FC-E54A-4B87-A814-263D1E8654B2}" type="slidenum">
              <a:rPr lang="en-US" dirty="0"/>
              <a:t>‹#›</a:t>
            </a:fld>
            <a:endParaRPr lang="en-US"/>
          </a:p>
        </p:txBody>
      </p:sp>
    </p:spTree>
    <p:extLst>
      <p:ext uri="{BB962C8B-B14F-4D97-AF65-F5344CB8AC3E}">
        <p14:creationId xmlns:p14="http://schemas.microsoft.com/office/powerpoint/2010/main" val="3877104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608FA1-831E-4AD6-B0D1-BA85E67A5032}"/>
              </a:ext>
            </a:extLst>
          </p:cNvPr>
          <p:cNvSpPr>
            <a:spLocks noGrp="1"/>
          </p:cNvSpPr>
          <p:nvPr>
            <p:ph type="title"/>
          </p:nvPr>
        </p:nvSpPr>
        <p:spPr>
          <a:xfrm>
            <a:off x="1371599" y="457200"/>
            <a:ext cx="9982199" cy="1233488"/>
          </a:xfrm>
        </p:spPr>
        <p:txBody>
          <a:bodyPr>
            <a:normAutofit/>
          </a:bodyPr>
          <a:lstStyle>
            <a:lvl1pPr>
              <a:defRPr sz="3200"/>
            </a:lvl1pPr>
          </a:lstStyle>
          <a:p>
            <a:r>
              <a:rPr lang="en-US"/>
              <a:t>Click to edit Master title style</a:t>
            </a:r>
          </a:p>
        </p:txBody>
      </p:sp>
      <p:sp>
        <p:nvSpPr>
          <p:cNvPr id="3" name="Date Placeholder 2">
            <a:extLst>
              <a:ext uri="{FF2B5EF4-FFF2-40B4-BE49-F238E27FC236}">
                <a16:creationId xmlns:a16="http://schemas.microsoft.com/office/drawing/2014/main" id="{ACE94142-C469-4B0E-8C01-C64BA28F52D2}"/>
              </a:ext>
            </a:extLst>
          </p:cNvPr>
          <p:cNvSpPr>
            <a:spLocks noGrp="1"/>
          </p:cNvSpPr>
          <p:nvPr>
            <p:ph type="dt" sz="half" idx="10"/>
          </p:nvPr>
        </p:nvSpPr>
        <p:spPr/>
        <p:txBody>
          <a:bodyPr/>
          <a:lstStyle/>
          <a:p>
            <a:fld id="{C7C92BAC-F228-4DAC-8800-3D810F869187}" type="datetimeFigureOut">
              <a:rPr lang="en-US" dirty="0"/>
              <a:t>10/20/2024</a:t>
            </a:fld>
            <a:endParaRPr lang="en-US"/>
          </a:p>
        </p:txBody>
      </p:sp>
      <p:sp>
        <p:nvSpPr>
          <p:cNvPr id="4" name="Footer Placeholder 3">
            <a:extLst>
              <a:ext uri="{FF2B5EF4-FFF2-40B4-BE49-F238E27FC236}">
                <a16:creationId xmlns:a16="http://schemas.microsoft.com/office/drawing/2014/main" id="{02AAFCE6-5C7E-438F-8D4A-21E155681447}"/>
              </a:ext>
            </a:extLst>
          </p:cNvPr>
          <p:cNvSpPr>
            <a:spLocks noGrp="1"/>
          </p:cNvSpPr>
          <p:nvPr>
            <p:ph type="ftr" sz="quarter" idx="11"/>
          </p:nvPr>
        </p:nvSpPr>
        <p:spPr/>
        <p:txBody>
          <a:bodyPr/>
          <a:lstStyle/>
          <a:p>
            <a:r>
              <a:rPr lang="en-US"/>
              <a:t>
              </a:t>
            </a:r>
          </a:p>
        </p:txBody>
      </p:sp>
      <p:sp>
        <p:nvSpPr>
          <p:cNvPr id="5" name="Slide Number Placeholder 4">
            <a:extLst>
              <a:ext uri="{FF2B5EF4-FFF2-40B4-BE49-F238E27FC236}">
                <a16:creationId xmlns:a16="http://schemas.microsoft.com/office/drawing/2014/main" id="{D2ACFD88-63EA-427F-978C-B7844D1A5E32}"/>
              </a:ext>
            </a:extLst>
          </p:cNvPr>
          <p:cNvSpPr>
            <a:spLocks noGrp="1"/>
          </p:cNvSpPr>
          <p:nvPr>
            <p:ph type="sldNum" sz="quarter" idx="12"/>
          </p:nvPr>
        </p:nvSpPr>
        <p:spPr/>
        <p:txBody>
          <a:bodyPr/>
          <a:lstStyle/>
          <a:p>
            <a:fld id="{017DE1FC-E54A-4B87-A814-263D1E8654B2}" type="slidenum">
              <a:rPr lang="en-US" dirty="0"/>
              <a:t>‹#›</a:t>
            </a:fld>
            <a:endParaRPr lang="en-US"/>
          </a:p>
        </p:txBody>
      </p:sp>
    </p:spTree>
    <p:extLst>
      <p:ext uri="{BB962C8B-B14F-4D97-AF65-F5344CB8AC3E}">
        <p14:creationId xmlns:p14="http://schemas.microsoft.com/office/powerpoint/2010/main" val="4885628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682A4F0-76A5-4852-982B-32B3B685732E}"/>
              </a:ext>
            </a:extLst>
          </p:cNvPr>
          <p:cNvSpPr>
            <a:spLocks noGrp="1"/>
          </p:cNvSpPr>
          <p:nvPr>
            <p:ph type="dt" sz="half" idx="10"/>
          </p:nvPr>
        </p:nvSpPr>
        <p:spPr/>
        <p:txBody>
          <a:bodyPr/>
          <a:lstStyle/>
          <a:p>
            <a:fld id="{B66EFFE8-7E8E-427A-AB26-E496551AFB7B}" type="datetimeFigureOut">
              <a:rPr lang="en-US" dirty="0"/>
              <a:t>10/20/2024</a:t>
            </a:fld>
            <a:endParaRPr lang="en-US"/>
          </a:p>
        </p:txBody>
      </p:sp>
      <p:sp>
        <p:nvSpPr>
          <p:cNvPr id="3" name="Footer Placeholder 2">
            <a:extLst>
              <a:ext uri="{FF2B5EF4-FFF2-40B4-BE49-F238E27FC236}">
                <a16:creationId xmlns:a16="http://schemas.microsoft.com/office/drawing/2014/main" id="{8750CFAE-4BEB-4272-A2E6-FDD9D6A03290}"/>
              </a:ext>
            </a:extLst>
          </p:cNvPr>
          <p:cNvSpPr>
            <a:spLocks noGrp="1"/>
          </p:cNvSpPr>
          <p:nvPr>
            <p:ph type="ftr" sz="quarter" idx="11"/>
          </p:nvPr>
        </p:nvSpPr>
        <p:spPr/>
        <p:txBody>
          <a:bodyPr/>
          <a:lstStyle/>
          <a:p>
            <a:r>
              <a:rPr lang="en-US"/>
              <a:t>
              </a:t>
            </a:r>
          </a:p>
        </p:txBody>
      </p:sp>
      <p:sp>
        <p:nvSpPr>
          <p:cNvPr id="4" name="Slide Number Placeholder 3">
            <a:extLst>
              <a:ext uri="{FF2B5EF4-FFF2-40B4-BE49-F238E27FC236}">
                <a16:creationId xmlns:a16="http://schemas.microsoft.com/office/drawing/2014/main" id="{943B71B7-74B7-4CF1-8FE0-F4863CD7D97C}"/>
              </a:ext>
            </a:extLst>
          </p:cNvPr>
          <p:cNvSpPr>
            <a:spLocks noGrp="1"/>
          </p:cNvSpPr>
          <p:nvPr>
            <p:ph type="sldNum" sz="quarter" idx="12"/>
          </p:nvPr>
        </p:nvSpPr>
        <p:spPr/>
        <p:txBody>
          <a:bodyPr/>
          <a:lstStyle/>
          <a:p>
            <a:fld id="{017DE1FC-E54A-4B87-A814-263D1E8654B2}" type="slidenum">
              <a:rPr lang="en-US" dirty="0"/>
              <a:t>‹#›</a:t>
            </a:fld>
            <a:endParaRPr lang="en-US"/>
          </a:p>
        </p:txBody>
      </p:sp>
    </p:spTree>
    <p:extLst>
      <p:ext uri="{BB962C8B-B14F-4D97-AF65-F5344CB8AC3E}">
        <p14:creationId xmlns:p14="http://schemas.microsoft.com/office/powerpoint/2010/main" val="25226821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432BE-C4E5-4F12-AB53-EBEF2B76B251}"/>
              </a:ext>
            </a:extLst>
          </p:cNvPr>
          <p:cNvSpPr>
            <a:spLocks noGrp="1"/>
          </p:cNvSpPr>
          <p:nvPr>
            <p:ph type="title"/>
          </p:nvPr>
        </p:nvSpPr>
        <p:spPr>
          <a:xfrm>
            <a:off x="1318755" y="457200"/>
            <a:ext cx="3932237" cy="1921434"/>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FAE7F57-4ABF-4BA4-A892-38857A02F60D}"/>
              </a:ext>
            </a:extLst>
          </p:cNvPr>
          <p:cNvSpPr>
            <a:spLocks noGrp="1"/>
          </p:cNvSpPr>
          <p:nvPr>
            <p:ph idx="1"/>
          </p:nvPr>
        </p:nvSpPr>
        <p:spPr>
          <a:xfrm>
            <a:off x="5648130" y="987425"/>
            <a:ext cx="5707257" cy="4873625"/>
          </a:xfrm>
        </p:spPr>
        <p:txBody>
          <a:bodyPr>
            <a:normAutofit/>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032E444-E5BD-443F-AB83-84D7CE0AB768}"/>
              </a:ext>
            </a:extLst>
          </p:cNvPr>
          <p:cNvSpPr>
            <a:spLocks noGrp="1"/>
          </p:cNvSpPr>
          <p:nvPr>
            <p:ph type="body" sz="half" idx="2"/>
          </p:nvPr>
        </p:nvSpPr>
        <p:spPr>
          <a:xfrm>
            <a:off x="1318755" y="2799184"/>
            <a:ext cx="3932237" cy="3069803"/>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11998A4-FD2F-4126-99C5-E2063AE02482}"/>
              </a:ext>
            </a:extLst>
          </p:cNvPr>
          <p:cNvSpPr>
            <a:spLocks noGrp="1"/>
          </p:cNvSpPr>
          <p:nvPr>
            <p:ph type="dt" sz="half" idx="10"/>
          </p:nvPr>
        </p:nvSpPr>
        <p:spPr/>
        <p:txBody>
          <a:bodyPr/>
          <a:lstStyle/>
          <a:p>
            <a:fld id="{C0DC8B19-DE76-4E18-BFC7-EB25B8C421E7}" type="datetimeFigureOut">
              <a:rPr lang="en-US" dirty="0"/>
              <a:t>10/20/2024</a:t>
            </a:fld>
            <a:endParaRPr lang="en-US"/>
          </a:p>
        </p:txBody>
      </p:sp>
      <p:sp>
        <p:nvSpPr>
          <p:cNvPr id="6" name="Footer Placeholder 5">
            <a:extLst>
              <a:ext uri="{FF2B5EF4-FFF2-40B4-BE49-F238E27FC236}">
                <a16:creationId xmlns:a16="http://schemas.microsoft.com/office/drawing/2014/main" id="{E96457D3-F808-4DB2-9C9C-B185E71F26DA}"/>
              </a:ext>
            </a:extLst>
          </p:cNvPr>
          <p:cNvSpPr>
            <a:spLocks noGrp="1"/>
          </p:cNvSpPr>
          <p:nvPr>
            <p:ph type="ftr" sz="quarter" idx="11"/>
          </p:nvPr>
        </p:nvSpPr>
        <p:spPr/>
        <p:txBody>
          <a:bodyPr/>
          <a:lstStyle/>
          <a:p>
            <a:r>
              <a:rPr lang="en-US"/>
              <a:t>
              </a:t>
            </a:r>
          </a:p>
        </p:txBody>
      </p:sp>
      <p:sp>
        <p:nvSpPr>
          <p:cNvPr id="7" name="Slide Number Placeholder 6">
            <a:extLst>
              <a:ext uri="{FF2B5EF4-FFF2-40B4-BE49-F238E27FC236}">
                <a16:creationId xmlns:a16="http://schemas.microsoft.com/office/drawing/2014/main" id="{4131BC9B-21D1-4D2D-B02E-C887A02CA373}"/>
              </a:ext>
            </a:extLst>
          </p:cNvPr>
          <p:cNvSpPr>
            <a:spLocks noGrp="1"/>
          </p:cNvSpPr>
          <p:nvPr>
            <p:ph type="sldNum" sz="quarter" idx="12"/>
          </p:nvPr>
        </p:nvSpPr>
        <p:spPr/>
        <p:txBody>
          <a:bodyPr/>
          <a:lstStyle/>
          <a:p>
            <a:fld id="{017DE1FC-E54A-4B87-A814-263D1E8654B2}" type="slidenum">
              <a:rPr lang="en-US" dirty="0"/>
              <a:t>‹#›</a:t>
            </a:fld>
            <a:endParaRPr lang="en-US"/>
          </a:p>
        </p:txBody>
      </p:sp>
    </p:spTree>
    <p:extLst>
      <p:ext uri="{BB962C8B-B14F-4D97-AF65-F5344CB8AC3E}">
        <p14:creationId xmlns:p14="http://schemas.microsoft.com/office/powerpoint/2010/main" val="1840704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43EC2-2D8C-4E8D-8CC7-9676480146E2}"/>
              </a:ext>
            </a:extLst>
          </p:cNvPr>
          <p:cNvSpPr>
            <a:spLocks noGrp="1"/>
          </p:cNvSpPr>
          <p:nvPr>
            <p:ph type="title"/>
          </p:nvPr>
        </p:nvSpPr>
        <p:spPr>
          <a:xfrm>
            <a:off x="1378966" y="681135"/>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566AF89-5FBD-43DD-958D-A5C608AE2E2C}"/>
              </a:ext>
            </a:extLst>
          </p:cNvPr>
          <p:cNvSpPr>
            <a:spLocks noGrp="1" noChangeAspect="1"/>
          </p:cNvSpPr>
          <p:nvPr>
            <p:ph type="pic" idx="1"/>
          </p:nvPr>
        </p:nvSpPr>
        <p:spPr>
          <a:xfrm>
            <a:off x="5834742" y="858417"/>
            <a:ext cx="5520645" cy="5002634"/>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770A545-2CE6-48C4-A725-EF68A3F1BFCB}"/>
              </a:ext>
            </a:extLst>
          </p:cNvPr>
          <p:cNvSpPr>
            <a:spLocks noGrp="1"/>
          </p:cNvSpPr>
          <p:nvPr>
            <p:ph type="body" sz="half" idx="2"/>
          </p:nvPr>
        </p:nvSpPr>
        <p:spPr>
          <a:xfrm>
            <a:off x="1378966" y="2281335"/>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4466B2-6FE6-4352-BBF9-84BCD946C28B}"/>
              </a:ext>
            </a:extLst>
          </p:cNvPr>
          <p:cNvSpPr>
            <a:spLocks noGrp="1"/>
          </p:cNvSpPr>
          <p:nvPr>
            <p:ph type="dt" sz="half" idx="10"/>
          </p:nvPr>
        </p:nvSpPr>
        <p:spPr/>
        <p:txBody>
          <a:bodyPr/>
          <a:lstStyle/>
          <a:p>
            <a:fld id="{9C10BD94-1F69-4074-BD82-D6EDB89FE74F}" type="datetimeFigureOut">
              <a:rPr lang="en-US" dirty="0"/>
              <a:t>10/20/2024</a:t>
            </a:fld>
            <a:endParaRPr lang="en-US"/>
          </a:p>
        </p:txBody>
      </p:sp>
      <p:sp>
        <p:nvSpPr>
          <p:cNvPr id="6" name="Footer Placeholder 5">
            <a:extLst>
              <a:ext uri="{FF2B5EF4-FFF2-40B4-BE49-F238E27FC236}">
                <a16:creationId xmlns:a16="http://schemas.microsoft.com/office/drawing/2014/main" id="{398991BC-29A5-4182-BD83-9D99D28894AA}"/>
              </a:ext>
            </a:extLst>
          </p:cNvPr>
          <p:cNvSpPr>
            <a:spLocks noGrp="1"/>
          </p:cNvSpPr>
          <p:nvPr>
            <p:ph type="ftr" sz="quarter" idx="11"/>
          </p:nvPr>
        </p:nvSpPr>
        <p:spPr/>
        <p:txBody>
          <a:bodyPr/>
          <a:lstStyle/>
          <a:p>
            <a:r>
              <a:rPr lang="en-US"/>
              <a:t>
              </a:t>
            </a:r>
          </a:p>
        </p:txBody>
      </p:sp>
      <p:sp>
        <p:nvSpPr>
          <p:cNvPr id="7" name="Slide Number Placeholder 6">
            <a:extLst>
              <a:ext uri="{FF2B5EF4-FFF2-40B4-BE49-F238E27FC236}">
                <a16:creationId xmlns:a16="http://schemas.microsoft.com/office/drawing/2014/main" id="{5EC1C78F-6633-4604-8832-8E9D2DC768BB}"/>
              </a:ext>
            </a:extLst>
          </p:cNvPr>
          <p:cNvSpPr>
            <a:spLocks noGrp="1"/>
          </p:cNvSpPr>
          <p:nvPr>
            <p:ph type="sldNum" sz="quarter" idx="12"/>
          </p:nvPr>
        </p:nvSpPr>
        <p:spPr/>
        <p:txBody>
          <a:bodyPr/>
          <a:lstStyle/>
          <a:p>
            <a:fld id="{017DE1FC-E54A-4B87-A814-263D1E8654B2}" type="slidenum">
              <a:rPr lang="en-US" dirty="0"/>
              <a:t>‹#›</a:t>
            </a:fld>
            <a:endParaRPr lang="en-US"/>
          </a:p>
        </p:txBody>
      </p:sp>
    </p:spTree>
    <p:extLst>
      <p:ext uri="{BB962C8B-B14F-4D97-AF65-F5344CB8AC3E}">
        <p14:creationId xmlns:p14="http://schemas.microsoft.com/office/powerpoint/2010/main" val="16443991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D4C0BBB-0042-4603-A226-6117F3FD5B3C}"/>
              </a:ext>
            </a:extLst>
          </p:cNvPr>
          <p:cNvSpPr/>
          <p:nvPr/>
        </p:nvSpPr>
        <p:spPr>
          <a:xfrm rot="10800000" flipH="1">
            <a:off x="0" y="6400799"/>
            <a:ext cx="12192000" cy="456773"/>
          </a:xfrm>
          <a:prstGeom prst="rect">
            <a:avLst/>
          </a:prstGeom>
          <a:gradFill>
            <a:gsLst>
              <a:gs pos="14000">
                <a:schemeClr val="accent4">
                  <a:alpha val="28000"/>
                </a:schemeClr>
              </a:gs>
              <a:gs pos="100000">
                <a:schemeClr val="accent5">
                  <a:alpha val="8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a:extLst>
              <a:ext uri="{FF2B5EF4-FFF2-40B4-BE49-F238E27FC236}">
                <a16:creationId xmlns:a16="http://schemas.microsoft.com/office/drawing/2014/main" id="{EC44F520-2598-460E-9F91-B02F60830CA2}"/>
              </a:ext>
            </a:extLst>
          </p:cNvPr>
          <p:cNvSpPr/>
          <p:nvPr/>
        </p:nvSpPr>
        <p:spPr>
          <a:xfrm flipH="1">
            <a:off x="4038600" y="6400799"/>
            <a:ext cx="8153398" cy="456772"/>
          </a:xfrm>
          <a:prstGeom prst="rect">
            <a:avLst/>
          </a:prstGeom>
          <a:gradFill>
            <a:gsLst>
              <a:gs pos="9000">
                <a:schemeClr val="accent2">
                  <a:lumMod val="60000"/>
                  <a:lumOff val="40000"/>
                  <a:alpha val="55000"/>
                </a:schemeClr>
              </a:gs>
              <a:gs pos="99000">
                <a:schemeClr val="accent2"/>
              </a:gs>
            </a:gsLst>
            <a:lin ang="14400000" scaled="0"/>
          </a:gra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AD478F2F-4F04-4604-9005-BF0CB1142512}"/>
              </a:ext>
            </a:extLst>
          </p:cNvPr>
          <p:cNvSpPr>
            <a:spLocks noGrp="1"/>
          </p:cNvSpPr>
          <p:nvPr>
            <p:ph type="title"/>
          </p:nvPr>
        </p:nvSpPr>
        <p:spPr>
          <a:xfrm>
            <a:off x="1371600" y="361666"/>
            <a:ext cx="9810376" cy="1659404"/>
          </a:xfrm>
          <a:prstGeom prst="rect">
            <a:avLst/>
          </a:prstGeom>
        </p:spPr>
        <p:txBody>
          <a:bodyPr vert="horz" lIns="0" tIns="0" rIns="0" bIns="0" rtlCol="0" anchor="b">
            <a:normAutofit/>
          </a:bodyPr>
          <a:lstStyle/>
          <a:p>
            <a:r>
              <a:rPr lang="en-US"/>
              <a:t>Click to edit Master title style</a:t>
            </a:r>
          </a:p>
        </p:txBody>
      </p:sp>
      <p:sp>
        <p:nvSpPr>
          <p:cNvPr id="3" name="Text Placeholder 2">
            <a:extLst>
              <a:ext uri="{FF2B5EF4-FFF2-40B4-BE49-F238E27FC236}">
                <a16:creationId xmlns:a16="http://schemas.microsoft.com/office/drawing/2014/main" id="{B54A17D2-52AF-4B40-80A8-3E0DB855F297}"/>
              </a:ext>
            </a:extLst>
          </p:cNvPr>
          <p:cNvSpPr>
            <a:spLocks noGrp="1"/>
          </p:cNvSpPr>
          <p:nvPr>
            <p:ph type="body" idx="1"/>
          </p:nvPr>
        </p:nvSpPr>
        <p:spPr>
          <a:xfrm>
            <a:off x="1371600" y="2286000"/>
            <a:ext cx="9810376" cy="3857811"/>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92E0AA-D5B3-4BCF-BA69-209D9B335A06}"/>
              </a:ext>
            </a:extLst>
          </p:cNvPr>
          <p:cNvSpPr>
            <a:spLocks noGrp="1"/>
          </p:cNvSpPr>
          <p:nvPr>
            <p:ph type="dt" sz="half" idx="2"/>
          </p:nvPr>
        </p:nvSpPr>
        <p:spPr>
          <a:xfrm>
            <a:off x="7910111" y="6409170"/>
            <a:ext cx="3702392" cy="448830"/>
          </a:xfrm>
          <a:prstGeom prst="rect">
            <a:avLst/>
          </a:prstGeom>
        </p:spPr>
        <p:txBody>
          <a:bodyPr vert="horz" lIns="91440" tIns="45720" rIns="91440" bIns="45720" rtlCol="0" anchor="ctr"/>
          <a:lstStyle>
            <a:lvl1pPr algn="r">
              <a:defRPr sz="800" cap="all" spc="300" baseline="0">
                <a:solidFill>
                  <a:schemeClr val="bg1"/>
                </a:solidFill>
              </a:defRPr>
            </a:lvl1pPr>
          </a:lstStyle>
          <a:p>
            <a:fld id="{149C728D-416F-40D5-8F13-55E5DD1CE8D1}" type="datetimeFigureOut">
              <a:rPr lang="en-US" dirty="0"/>
              <a:t>10/20/2024</a:t>
            </a:fld>
            <a:endParaRPr lang="en-US"/>
          </a:p>
        </p:txBody>
      </p:sp>
      <p:sp>
        <p:nvSpPr>
          <p:cNvPr id="5" name="Footer Placeholder 4">
            <a:extLst>
              <a:ext uri="{FF2B5EF4-FFF2-40B4-BE49-F238E27FC236}">
                <a16:creationId xmlns:a16="http://schemas.microsoft.com/office/drawing/2014/main" id="{5F10A637-D86F-4FA1-985D-2D82456511B1}"/>
              </a:ext>
            </a:extLst>
          </p:cNvPr>
          <p:cNvSpPr>
            <a:spLocks noGrp="1"/>
          </p:cNvSpPr>
          <p:nvPr>
            <p:ph type="ftr" sz="quarter" idx="3"/>
          </p:nvPr>
        </p:nvSpPr>
        <p:spPr>
          <a:xfrm rot="5400000">
            <a:off x="-1828801" y="1912217"/>
            <a:ext cx="4114800" cy="457200"/>
          </a:xfrm>
          <a:prstGeom prst="rect">
            <a:avLst/>
          </a:prstGeom>
        </p:spPr>
        <p:txBody>
          <a:bodyPr vert="horz" lIns="91440" tIns="45720" rIns="91440" bIns="45720" rtlCol="0" anchor="ctr"/>
          <a:lstStyle>
            <a:lvl1pPr algn="l">
              <a:defRPr sz="800" b="1">
                <a:solidFill>
                  <a:schemeClr val="tx1"/>
                </a:solidFill>
                <a:latin typeface="+mj-lt"/>
              </a:defRPr>
            </a:lvl1pPr>
          </a:lstStyle>
          <a:p>
            <a:r>
              <a:rPr lang="en-US"/>
              <a:t>
              </a:t>
            </a:r>
          </a:p>
        </p:txBody>
      </p:sp>
      <p:sp>
        <p:nvSpPr>
          <p:cNvPr id="6" name="Slide Number Placeholder 5">
            <a:extLst>
              <a:ext uri="{FF2B5EF4-FFF2-40B4-BE49-F238E27FC236}">
                <a16:creationId xmlns:a16="http://schemas.microsoft.com/office/drawing/2014/main" id="{80F2FA4D-A931-46BA-B767-29A6FD5AAD2A}"/>
              </a:ext>
            </a:extLst>
          </p:cNvPr>
          <p:cNvSpPr>
            <a:spLocks noGrp="1"/>
          </p:cNvSpPr>
          <p:nvPr>
            <p:ph type="sldNum" sz="quarter" idx="4"/>
          </p:nvPr>
        </p:nvSpPr>
        <p:spPr>
          <a:xfrm>
            <a:off x="11669678" y="6408742"/>
            <a:ext cx="438652" cy="448830"/>
          </a:xfrm>
          <a:prstGeom prst="rect">
            <a:avLst/>
          </a:prstGeom>
        </p:spPr>
        <p:txBody>
          <a:bodyPr vert="horz" lIns="91440" tIns="45720" rIns="91440" bIns="45720" rtlCol="0" anchor="ctr"/>
          <a:lstStyle>
            <a:lvl1pPr algn="r">
              <a:defRPr sz="800">
                <a:solidFill>
                  <a:schemeClr val="bg1"/>
                </a:solidFill>
              </a:defRPr>
            </a:lvl1pPr>
          </a:lstStyle>
          <a:p>
            <a:fld id="{017DE1FC-E54A-4B87-A814-263D1E8654B2}" type="slidenum">
              <a:rPr lang="en-US" dirty="0"/>
              <a:t>‹#›</a:t>
            </a:fld>
            <a:endParaRPr lang="en-US"/>
          </a:p>
        </p:txBody>
      </p:sp>
    </p:spTree>
    <p:extLst>
      <p:ext uri="{BB962C8B-B14F-4D97-AF65-F5344CB8AC3E}">
        <p14:creationId xmlns:p14="http://schemas.microsoft.com/office/powerpoint/2010/main" val="4250294031"/>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hdr="0"/>
  <p:txStyles>
    <p:titleStyle>
      <a:lvl1pPr algn="l" defTabSz="914400" rtl="0" eaLnBrk="1" latinLnBrk="0" hangingPunct="1">
        <a:lnSpc>
          <a:spcPct val="100000"/>
        </a:lnSpc>
        <a:spcBef>
          <a:spcPct val="0"/>
        </a:spcBef>
        <a:buNone/>
        <a:defRPr sz="3600" b="1" i="0" kern="1200" cap="all" spc="700"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288">
          <p15:clr>
            <a:srgbClr val="F26B43"/>
          </p15:clr>
        </p15:guide>
        <p15:guide id="4" pos="288">
          <p15:clr>
            <a:srgbClr val="F26B43"/>
          </p15:clr>
        </p15:guide>
        <p15:guide id="5" orient="horz" pos="4032">
          <p15:clr>
            <a:srgbClr val="F26B43"/>
          </p15:clr>
        </p15:guide>
        <p15:guide id="6" pos="7392">
          <p15:clr>
            <a:srgbClr val="F26B43"/>
          </p15:clr>
        </p15:guide>
        <p15:guide id="7" pos="5112">
          <p15:clr>
            <a:srgbClr val="F26B43"/>
          </p15:clr>
        </p15:guide>
        <p15:guide id="8" pos="2544">
          <p15:clr>
            <a:srgbClr val="F26B43"/>
          </p15:clr>
        </p15:guide>
        <p15:guide id="9" pos="864">
          <p15:clr>
            <a:srgbClr val="F26B43"/>
          </p15:clr>
        </p15:guide>
        <p15:guide id="10" orient="horz" pos="648">
          <p15:clr>
            <a:srgbClr val="F26B43"/>
          </p15:clr>
        </p15:guide>
        <p15:guide id="11" pos="6816">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xml"/><Relationship Id="rId7" Type="http://schemas.openxmlformats.org/officeDocument/2006/relationships/hyperlink" Target="mailto:michlin.farah@mail.utoronto.ca" TargetMode="Externa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hyperlink" Target="mailto:samee.israr@mail.utoronto.ca" TargetMode="External"/><Relationship Id="rId5" Type="http://schemas.openxmlformats.org/officeDocument/2006/relationships/hyperlink" Target="mailto:rxj.patel@mail.utoronto.ca" TargetMode="External"/><Relationship Id="rId4" Type="http://schemas.openxmlformats.org/officeDocument/2006/relationships/hyperlink" Target="mailto:austin.felicisimo@maio.utoronto.ca" TargetMode="Externa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2.png"/><Relationship Id="rId4" Type="http://schemas.openxmlformats.org/officeDocument/2006/relationships/hyperlink" Target="https://doi.org/10.1016/j.conb.2013.04.013" TargetMode="Externa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2.png"/><Relationship Id="rId4" Type="http://schemas.openxmlformats.org/officeDocument/2006/relationships/hyperlink" Target="https://doi.org/10.1371/journal.pone.0033723" TargetMode="Externa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2.png"/><Relationship Id="rId4" Type="http://schemas.openxmlformats.org/officeDocument/2006/relationships/hyperlink" Target="https://doi.org/10.1016/j.sleep.2024.04.001" TargetMode="Externa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p3"/><Relationship Id="rId1" Type="http://schemas.microsoft.com/office/2007/relationships/media" Target="../media/media15.mp3"/><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hyperlink" Target="https://doi.org/10.1186/s12974-019-1447-y" TargetMode="External"/><Relationship Id="rId7" Type="http://schemas.openxmlformats.org/officeDocument/2006/relationships/hyperlink" Target="https://doi.org/10.1016/j.sleep.2024.04.001" TargetMode="External"/><Relationship Id="rId2" Type="http://schemas.openxmlformats.org/officeDocument/2006/relationships/hyperlink" Target="https://doi.org/10.1016/j.sleep.2023.12.005" TargetMode="External"/><Relationship Id="rId1" Type="http://schemas.openxmlformats.org/officeDocument/2006/relationships/slideLayout" Target="../slideLayouts/slideLayout2.xml"/><Relationship Id="rId6" Type="http://schemas.openxmlformats.org/officeDocument/2006/relationships/hyperlink" Target="https://doi.org/10.1371/journal.pone.0033723" TargetMode="External"/><Relationship Id="rId5" Type="http://schemas.openxmlformats.org/officeDocument/2006/relationships/hyperlink" Target="https://doi.org/10.1016/j.medidd.2020.100070" TargetMode="External"/><Relationship Id="rId4" Type="http://schemas.openxmlformats.org/officeDocument/2006/relationships/hyperlink" Target="https://doi.org/10.1016/j.conb.2013.04.013" TargetMode="Externa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p3"/><Relationship Id="rId1" Type="http://schemas.microsoft.com/office/2007/relationships/media" Target="../media/media6.mp3"/><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0">
                <a:latin typeface="Calisto MT"/>
                <a:ea typeface="+mj-lt"/>
                <a:cs typeface="+mj-lt"/>
              </a:rPr>
              <a:t>Autoimmune responses to orexin and its receptor </a:t>
            </a:r>
            <a:endParaRPr lang="en-US">
              <a:latin typeface="Calisto MT"/>
            </a:endParaRPr>
          </a:p>
        </p:txBody>
      </p:sp>
      <p:sp>
        <p:nvSpPr>
          <p:cNvPr id="4" name="TextBox 3">
            <a:extLst>
              <a:ext uri="{FF2B5EF4-FFF2-40B4-BE49-F238E27FC236}">
                <a16:creationId xmlns:a16="http://schemas.microsoft.com/office/drawing/2014/main" id="{B661726E-36E7-98AD-AF0B-604936E8B428}"/>
              </a:ext>
            </a:extLst>
          </p:cNvPr>
          <p:cNvSpPr txBox="1"/>
          <p:nvPr/>
        </p:nvSpPr>
        <p:spPr>
          <a:xfrm>
            <a:off x="1724950" y="3622313"/>
            <a:ext cx="9262137"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Presented by:</a:t>
            </a:r>
          </a:p>
          <a:p>
            <a:endParaRPr lang="en-US"/>
          </a:p>
          <a:p>
            <a:r>
              <a:rPr lang="en-US"/>
              <a:t>Austin Dizon Felicisimo 1007730840 </a:t>
            </a:r>
            <a:r>
              <a:rPr lang="en-US">
                <a:hlinkClick r:id="rId4"/>
              </a:rPr>
              <a:t>austin.felicisimo@mail.utoronto.ca</a:t>
            </a:r>
          </a:p>
          <a:p>
            <a:r>
              <a:rPr lang="en-US"/>
              <a:t>Raj Patel       1009397957 </a:t>
            </a:r>
            <a:r>
              <a:rPr lang="en-US">
                <a:hlinkClick r:id="rId5"/>
              </a:rPr>
              <a:t>rxj.patel@mail.utoronto.ca</a:t>
            </a:r>
            <a:r>
              <a:rPr lang="en-US"/>
              <a:t> </a:t>
            </a:r>
          </a:p>
          <a:p>
            <a:r>
              <a:rPr lang="en-US"/>
              <a:t>Samee Israr       1008345113 </a:t>
            </a:r>
            <a:r>
              <a:rPr lang="en-US">
                <a:hlinkClick r:id="rId6"/>
              </a:rPr>
              <a:t>samee.israr@mail.utoronto.ca</a:t>
            </a:r>
            <a:r>
              <a:rPr lang="en-US"/>
              <a:t> </a:t>
            </a:r>
          </a:p>
          <a:p>
            <a:r>
              <a:rPr lang="en-US"/>
              <a:t>Michlin Farah                   1011849644 </a:t>
            </a:r>
            <a:r>
              <a:rPr lang="en-US">
                <a:hlinkClick r:id="rId7"/>
              </a:rPr>
              <a:t>michlin.farah@mail.utoronto.ca</a:t>
            </a:r>
          </a:p>
          <a:p>
            <a:endParaRPr lang="en-US"/>
          </a:p>
          <a:p>
            <a:r>
              <a:rPr lang="en-US"/>
              <a:t>Presented:</a:t>
            </a:r>
          </a:p>
          <a:p>
            <a:r>
              <a:rPr lang="en-US"/>
              <a:t>October 22, 2024</a:t>
            </a:r>
          </a:p>
        </p:txBody>
      </p:sp>
      <p:pic>
        <p:nvPicPr>
          <p:cNvPr id="5" name="Recorded Sound">
            <a:hlinkClick r:id="" action="ppaction://media"/>
            <a:extLst>
              <a:ext uri="{FF2B5EF4-FFF2-40B4-BE49-F238E27FC236}">
                <a16:creationId xmlns:a16="http://schemas.microsoft.com/office/drawing/2014/main" id="{D09FE480-2780-E249-71BB-5E76DAB70C5C}"/>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99869" y="5654249"/>
            <a:ext cx="609600" cy="609600"/>
          </a:xfrm>
          <a:prstGeom prst="rect">
            <a:avLst/>
          </a:prstGeom>
        </p:spPr>
      </p:pic>
    </p:spTree>
    <p:extLst>
      <p:ext uri="{BB962C8B-B14F-4D97-AF65-F5344CB8AC3E}">
        <p14:creationId xmlns:p14="http://schemas.microsoft.com/office/powerpoint/2010/main" val="109857222"/>
      </p:ext>
    </p:extLst>
  </p:cSld>
  <p:clrMapOvr>
    <a:masterClrMapping/>
  </p:clrMapOvr>
  <mc:AlternateContent xmlns:mc="http://schemas.openxmlformats.org/markup-compatibility/2006">
    <mc:Choice xmlns:p14="http://schemas.microsoft.com/office/powerpoint/2010/main" Requires="p14">
      <p:transition spd="slow" p14:dur="2000" advTm="12702"/>
    </mc:Choice>
    <mc:Fallback>
      <p:transition spd="slow" advTm="127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15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35984-F060-99A9-9ED6-D43AAF9728C0}"/>
              </a:ext>
            </a:extLst>
          </p:cNvPr>
          <p:cNvSpPr>
            <a:spLocks noGrp="1"/>
          </p:cNvSpPr>
          <p:nvPr>
            <p:ph type="title"/>
          </p:nvPr>
        </p:nvSpPr>
        <p:spPr>
          <a:xfrm>
            <a:off x="938213" y="1459830"/>
            <a:ext cx="10950515" cy="2738438"/>
          </a:xfrm>
        </p:spPr>
        <p:txBody>
          <a:bodyPr vert="horz" lIns="0" tIns="0" rIns="0" bIns="0" rtlCol="0" anchor="b">
            <a:noAutofit/>
          </a:bodyPr>
          <a:lstStyle/>
          <a:p>
            <a:r>
              <a:rPr lang="en-US" sz="8800">
                <a:ea typeface="+mj-lt"/>
                <a:cs typeface="+mj-lt"/>
              </a:rPr>
              <a:t>Research and Treatments </a:t>
            </a:r>
            <a:endParaRPr lang="en-US" sz="8800"/>
          </a:p>
        </p:txBody>
      </p:sp>
      <p:sp>
        <p:nvSpPr>
          <p:cNvPr id="4" name="Date Placeholder 3">
            <a:extLst>
              <a:ext uri="{FF2B5EF4-FFF2-40B4-BE49-F238E27FC236}">
                <a16:creationId xmlns:a16="http://schemas.microsoft.com/office/drawing/2014/main" id="{F04E8F03-652B-1018-8709-DE0C5AE8EFAC}"/>
              </a:ext>
            </a:extLst>
          </p:cNvPr>
          <p:cNvSpPr>
            <a:spLocks noGrp="1"/>
          </p:cNvSpPr>
          <p:nvPr>
            <p:ph type="dt" sz="half" idx="10"/>
          </p:nvPr>
        </p:nvSpPr>
        <p:spPr/>
        <p:txBody>
          <a:bodyPr/>
          <a:lstStyle/>
          <a:p>
            <a:fld id="{4CA5A0CB-385F-4D16-A4A8-7C8586474C67}" type="datetime1">
              <a:rPr lang="en-US"/>
              <a:t>10/20/2024</a:t>
            </a:fld>
            <a:endParaRPr lang="en-US"/>
          </a:p>
        </p:txBody>
      </p:sp>
      <p:sp>
        <p:nvSpPr>
          <p:cNvPr id="5" name="Footer Placeholder 4">
            <a:extLst>
              <a:ext uri="{FF2B5EF4-FFF2-40B4-BE49-F238E27FC236}">
                <a16:creationId xmlns:a16="http://schemas.microsoft.com/office/drawing/2014/main" id="{FED59D73-C51E-AB26-8782-3FC5FF881009}"/>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9BB6EA85-7FA2-76EA-7E1D-5AD5152ACA19}"/>
              </a:ext>
            </a:extLst>
          </p:cNvPr>
          <p:cNvSpPr>
            <a:spLocks noGrp="1"/>
          </p:cNvSpPr>
          <p:nvPr>
            <p:ph type="sldNum" sz="quarter" idx="12"/>
          </p:nvPr>
        </p:nvSpPr>
        <p:spPr/>
        <p:txBody>
          <a:bodyPr/>
          <a:lstStyle/>
          <a:p>
            <a:fld id="{017DE1FC-E54A-4B87-A814-263D1E8654B2}" type="slidenum">
              <a:rPr lang="en-US" dirty="0"/>
              <a:t>10</a:t>
            </a:fld>
            <a:endParaRPr lang="en-US"/>
          </a:p>
        </p:txBody>
      </p:sp>
      <p:pic>
        <p:nvPicPr>
          <p:cNvPr id="3" name="New Recording 7">
            <a:hlinkClick r:id="" action="ppaction://media"/>
            <a:extLst>
              <a:ext uri="{FF2B5EF4-FFF2-40B4-BE49-F238E27FC236}">
                <a16:creationId xmlns:a16="http://schemas.microsoft.com/office/drawing/2014/main" id="{CE7F081B-9896-2481-1A92-9715B59A1BB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06375" y="5583237"/>
            <a:ext cx="730250" cy="730250"/>
          </a:xfrm>
          <a:prstGeom prst="rect">
            <a:avLst/>
          </a:prstGeom>
        </p:spPr>
      </p:pic>
    </p:spTree>
    <p:extLst>
      <p:ext uri="{BB962C8B-B14F-4D97-AF65-F5344CB8AC3E}">
        <p14:creationId xmlns:p14="http://schemas.microsoft.com/office/powerpoint/2010/main" val="87539058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157" fill="hold"/>
                                        <p:tgtEl>
                                          <p:spTgt spid="3"/>
                                        </p:tgtEl>
                                      </p:cBhvr>
                                    </p:cmd>
                                  </p:childTnLst>
                                </p:cTn>
                              </p:par>
                            </p:childTnLst>
                          </p:cTn>
                        </p:par>
                      </p:childTnLst>
                    </p:cTn>
                  </p:par>
                </p:childTnLst>
              </p:cTn>
              <p:nextCondLst>
                <p:cond evt="onClick" delay="0">
                  <p:tgtEl>
                    <p:spTgt spid="3"/>
                  </p:tgtEl>
                </p:cond>
              </p:nextCondLst>
            </p:seq>
            <p:audio>
              <p:cMediaNode>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35984-F060-99A9-9ED6-D43AAF9728C0}"/>
              </a:ext>
            </a:extLst>
          </p:cNvPr>
          <p:cNvSpPr>
            <a:spLocks noGrp="1"/>
          </p:cNvSpPr>
          <p:nvPr>
            <p:ph type="title"/>
          </p:nvPr>
        </p:nvSpPr>
        <p:spPr>
          <a:xfrm>
            <a:off x="976313" y="245392"/>
            <a:ext cx="10240903" cy="1233488"/>
          </a:xfrm>
        </p:spPr>
        <p:txBody>
          <a:bodyPr/>
          <a:lstStyle/>
          <a:p>
            <a:r>
              <a:rPr lang="en-US">
                <a:ea typeface="+mj-lt"/>
                <a:cs typeface="+mj-lt"/>
              </a:rPr>
              <a:t>Current Research</a:t>
            </a:r>
            <a:endParaRPr lang="en-US"/>
          </a:p>
        </p:txBody>
      </p:sp>
      <p:sp>
        <p:nvSpPr>
          <p:cNvPr id="3" name="Content Placeholder 2">
            <a:extLst>
              <a:ext uri="{FF2B5EF4-FFF2-40B4-BE49-F238E27FC236}">
                <a16:creationId xmlns:a16="http://schemas.microsoft.com/office/drawing/2014/main" id="{F70CF221-1772-B882-B266-05BE8862386B}"/>
              </a:ext>
            </a:extLst>
          </p:cNvPr>
          <p:cNvSpPr>
            <a:spLocks noGrp="1"/>
          </p:cNvSpPr>
          <p:nvPr>
            <p:ph idx="1"/>
          </p:nvPr>
        </p:nvSpPr>
        <p:spPr>
          <a:xfrm>
            <a:off x="976313" y="1714889"/>
            <a:ext cx="10240903" cy="3956179"/>
          </a:xfrm>
        </p:spPr>
        <p:txBody>
          <a:bodyPr vert="horz" lIns="0" tIns="0" rIns="0" bIns="0" rtlCol="0" anchor="t">
            <a:normAutofit/>
          </a:bodyPr>
          <a:lstStyle/>
          <a:p>
            <a:r>
              <a:rPr lang="en-US" b="1">
                <a:ea typeface="+mn-lt"/>
                <a:cs typeface="+mn-lt"/>
              </a:rPr>
              <a:t>Autoimmune and genetic factors</a:t>
            </a:r>
            <a:r>
              <a:rPr lang="en-US">
                <a:ea typeface="+mn-lt"/>
                <a:cs typeface="+mn-lt"/>
              </a:rPr>
              <a:t> driving recent research focus.</a:t>
            </a:r>
            <a:endParaRPr lang="en-US"/>
          </a:p>
          <a:p>
            <a:r>
              <a:rPr lang="en-US" b="1">
                <a:ea typeface="+mn-lt"/>
                <a:cs typeface="+mn-lt"/>
              </a:rPr>
              <a:t>Loss of orexin-producing neurons</a:t>
            </a:r>
            <a:r>
              <a:rPr lang="en-US">
                <a:ea typeface="+mn-lt"/>
                <a:cs typeface="+mn-lt"/>
              </a:rPr>
              <a:t> in the hypothalamus affects wakefulness regulation.</a:t>
            </a:r>
            <a:endParaRPr lang="en-US"/>
          </a:p>
          <a:p>
            <a:r>
              <a:rPr lang="en-US" b="1">
                <a:ea typeface="+mn-lt"/>
                <a:cs typeface="+mn-lt"/>
              </a:rPr>
              <a:t>Autoimmune Hypothesis</a:t>
            </a:r>
            <a:r>
              <a:rPr lang="en-US">
                <a:ea typeface="+mn-lt"/>
                <a:cs typeface="+mn-lt"/>
              </a:rPr>
              <a:t>:</a:t>
            </a:r>
            <a:endParaRPr lang="en-US"/>
          </a:p>
          <a:p>
            <a:pPr lvl="1">
              <a:buFont typeface="Courier New" panose="020B0604020202020204" pitchFamily="34" charset="0"/>
              <a:buChar char="o"/>
            </a:pPr>
            <a:r>
              <a:rPr lang="en-US">
                <a:ea typeface="+mn-lt"/>
                <a:cs typeface="+mn-lt"/>
              </a:rPr>
              <a:t>Strong link between narcolepsy and </a:t>
            </a:r>
            <a:r>
              <a:rPr lang="en-US" b="1">
                <a:ea typeface="+mn-lt"/>
                <a:cs typeface="+mn-lt"/>
              </a:rPr>
              <a:t>HLA-DQB1 06:02 allele</a:t>
            </a:r>
            <a:r>
              <a:rPr lang="en-US">
                <a:ea typeface="+mn-lt"/>
                <a:cs typeface="+mn-lt"/>
              </a:rPr>
              <a:t> (regulates immune response).*</a:t>
            </a:r>
            <a:endParaRPr lang="en-US"/>
          </a:p>
          <a:p>
            <a:pPr lvl="1">
              <a:buFont typeface="Courier New" panose="020B0604020202020204" pitchFamily="34" charset="0"/>
              <a:buChar char="o"/>
            </a:pPr>
            <a:r>
              <a:rPr lang="en-US">
                <a:ea typeface="+mn-lt"/>
                <a:cs typeface="+mn-lt"/>
              </a:rPr>
              <a:t>Suggests immune system mistakenly attacks orexin neurons.</a:t>
            </a:r>
            <a:endParaRPr lang="en-US"/>
          </a:p>
          <a:p>
            <a:r>
              <a:rPr lang="en-US" b="1">
                <a:ea typeface="+mn-lt"/>
                <a:cs typeface="+mn-lt"/>
              </a:rPr>
              <a:t>Potential Triggers</a:t>
            </a:r>
            <a:r>
              <a:rPr lang="en-US">
                <a:ea typeface="+mn-lt"/>
                <a:cs typeface="+mn-lt"/>
              </a:rPr>
              <a:t>:</a:t>
            </a:r>
            <a:endParaRPr lang="en-US"/>
          </a:p>
          <a:p>
            <a:pPr lvl="1">
              <a:buFont typeface="Courier New" panose="020B0604020202020204" pitchFamily="34" charset="0"/>
              <a:buChar char="o"/>
            </a:pPr>
            <a:r>
              <a:rPr lang="en-US">
                <a:ea typeface="+mn-lt"/>
                <a:cs typeface="+mn-lt"/>
              </a:rPr>
              <a:t>Environmental factors such as </a:t>
            </a:r>
            <a:r>
              <a:rPr lang="en-US" b="1">
                <a:ea typeface="+mn-lt"/>
                <a:cs typeface="+mn-lt"/>
              </a:rPr>
              <a:t>infections or vaccinations</a:t>
            </a:r>
            <a:r>
              <a:rPr lang="en-US">
                <a:ea typeface="+mn-lt"/>
                <a:cs typeface="+mn-lt"/>
              </a:rPr>
              <a:t> may initiate the immune response.</a:t>
            </a:r>
            <a:endParaRPr lang="en-US"/>
          </a:p>
          <a:p>
            <a:endParaRPr lang="en-US"/>
          </a:p>
        </p:txBody>
      </p:sp>
      <p:sp>
        <p:nvSpPr>
          <p:cNvPr id="4" name="Date Placeholder 3">
            <a:extLst>
              <a:ext uri="{FF2B5EF4-FFF2-40B4-BE49-F238E27FC236}">
                <a16:creationId xmlns:a16="http://schemas.microsoft.com/office/drawing/2014/main" id="{F04E8F03-652B-1018-8709-DE0C5AE8EFAC}"/>
              </a:ext>
            </a:extLst>
          </p:cNvPr>
          <p:cNvSpPr>
            <a:spLocks noGrp="1"/>
          </p:cNvSpPr>
          <p:nvPr>
            <p:ph type="dt" sz="half" idx="10"/>
          </p:nvPr>
        </p:nvSpPr>
        <p:spPr/>
        <p:txBody>
          <a:bodyPr/>
          <a:lstStyle/>
          <a:p>
            <a:fld id="{4CA5A0CB-385F-4D16-A4A8-7C8586474C67}" type="datetime1">
              <a:rPr lang="en-US"/>
              <a:t>10/20/2024</a:t>
            </a:fld>
            <a:endParaRPr lang="en-US"/>
          </a:p>
        </p:txBody>
      </p:sp>
      <p:sp>
        <p:nvSpPr>
          <p:cNvPr id="5" name="Footer Placeholder 4">
            <a:extLst>
              <a:ext uri="{FF2B5EF4-FFF2-40B4-BE49-F238E27FC236}">
                <a16:creationId xmlns:a16="http://schemas.microsoft.com/office/drawing/2014/main" id="{FED59D73-C51E-AB26-8782-3FC5FF881009}"/>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9BB6EA85-7FA2-76EA-7E1D-5AD5152ACA19}"/>
              </a:ext>
            </a:extLst>
          </p:cNvPr>
          <p:cNvSpPr>
            <a:spLocks noGrp="1"/>
          </p:cNvSpPr>
          <p:nvPr>
            <p:ph type="sldNum" sz="quarter" idx="12"/>
          </p:nvPr>
        </p:nvSpPr>
        <p:spPr/>
        <p:txBody>
          <a:bodyPr/>
          <a:lstStyle/>
          <a:p>
            <a:fld id="{017DE1FC-E54A-4B87-A814-263D1E8654B2}" type="slidenum">
              <a:rPr lang="en-US" dirty="0"/>
              <a:t>11</a:t>
            </a:fld>
            <a:endParaRPr lang="en-US"/>
          </a:p>
        </p:txBody>
      </p:sp>
      <p:sp>
        <p:nvSpPr>
          <p:cNvPr id="7" name="TextBox 6">
            <a:extLst>
              <a:ext uri="{FF2B5EF4-FFF2-40B4-BE49-F238E27FC236}">
                <a16:creationId xmlns:a16="http://schemas.microsoft.com/office/drawing/2014/main" id="{B764D410-7A07-81B3-F1CF-18CBA3D459E1}"/>
              </a:ext>
            </a:extLst>
          </p:cNvPr>
          <p:cNvSpPr txBox="1"/>
          <p:nvPr/>
        </p:nvSpPr>
        <p:spPr>
          <a:xfrm>
            <a:off x="230317" y="6409839"/>
            <a:ext cx="9952653"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CA" sz="900">
                <a:solidFill>
                  <a:schemeClr val="bg1"/>
                </a:solidFill>
                <a:ea typeface="+mn-lt"/>
                <a:cs typeface="+mn-lt"/>
              </a:rPr>
              <a:t>*Mahlios, J., De la Herrán-Arita, A. K., &amp; Mignot, E. (2013). </a:t>
            </a:r>
            <a:r>
              <a:rPr lang="en-US" sz="900">
                <a:solidFill>
                  <a:schemeClr val="bg1"/>
                </a:solidFill>
                <a:ea typeface="+mn-lt"/>
                <a:cs typeface="+mn-lt"/>
              </a:rPr>
              <a:t>The autoimmune basis of narcolepsy. </a:t>
            </a:r>
            <a:r>
              <a:rPr lang="fr-CA" sz="900">
                <a:solidFill>
                  <a:schemeClr val="bg1"/>
                </a:solidFill>
                <a:ea typeface="+mn-lt"/>
                <a:cs typeface="+mn-lt"/>
              </a:rPr>
              <a:t>Current Opinion in Neurobiology, 23(5), 767–773. </a:t>
            </a:r>
            <a:r>
              <a:rPr lang="fr-CA" sz="900">
                <a:solidFill>
                  <a:schemeClr val="bg1"/>
                </a:solidFill>
                <a:ea typeface="+mn-lt"/>
                <a:cs typeface="+mn-lt"/>
                <a:hlinkClick r:id="rId4">
                  <a:extLst>
                    <a:ext uri="{A12FA001-AC4F-418D-AE19-62706E023703}">
                      <ahyp:hlinkClr xmlns:ahyp="http://schemas.microsoft.com/office/drawing/2018/hyperlinkcolor" val="tx"/>
                    </a:ext>
                  </a:extLst>
                </a:hlinkClick>
              </a:rPr>
              <a:t>https://doi.org/10.1016/j.conb.2013.04.013</a:t>
            </a:r>
            <a:endParaRPr lang="en-US" sz="900">
              <a:solidFill>
                <a:schemeClr val="bg1"/>
              </a:solidFill>
              <a:hlinkClick r:id="rId4">
                <a:extLst>
                  <a:ext uri="{A12FA001-AC4F-418D-AE19-62706E023703}">
                    <ahyp:hlinkClr xmlns:ahyp="http://schemas.microsoft.com/office/drawing/2018/hyperlinkcolor" val="tx"/>
                  </a:ext>
                </a:extLst>
              </a:hlinkClick>
            </a:endParaRPr>
          </a:p>
          <a:p>
            <a:pPr algn="l"/>
            <a:endParaRPr lang="en-US" sz="900">
              <a:solidFill>
                <a:schemeClr val="bg1"/>
              </a:solidFill>
            </a:endParaRPr>
          </a:p>
        </p:txBody>
      </p:sp>
      <p:pic>
        <p:nvPicPr>
          <p:cNvPr id="9" name="New Recording 5">
            <a:hlinkClick r:id="" action="ppaction://media"/>
            <a:extLst>
              <a:ext uri="{FF2B5EF4-FFF2-40B4-BE49-F238E27FC236}">
                <a16:creationId xmlns:a16="http://schemas.microsoft.com/office/drawing/2014/main" id="{45C2CAE1-C5AF-FEF5-8715-EB21B2F8024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44475" y="5549900"/>
            <a:ext cx="730250" cy="730250"/>
          </a:xfrm>
          <a:prstGeom prst="rect">
            <a:avLst/>
          </a:prstGeom>
        </p:spPr>
      </p:pic>
    </p:spTree>
    <p:extLst>
      <p:ext uri="{BB962C8B-B14F-4D97-AF65-F5344CB8AC3E}">
        <p14:creationId xmlns:p14="http://schemas.microsoft.com/office/powerpoint/2010/main" val="7253774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8690" fill="hold"/>
                                        <p:tgtEl>
                                          <p:spTgt spid="9"/>
                                        </p:tgtEl>
                                      </p:cBhvr>
                                    </p:cmd>
                                  </p:childTnLst>
                                </p:cTn>
                              </p:par>
                            </p:childTnLst>
                          </p:cTn>
                        </p:par>
                      </p:childTnLst>
                    </p:cTn>
                  </p:par>
                </p:childTnLst>
              </p:cTn>
              <p:nextCondLst>
                <p:cond evt="onClick" delay="0">
                  <p:tgtEl>
                    <p:spTgt spid="9"/>
                  </p:tgtEl>
                </p:cond>
              </p:nextCondLst>
            </p:seq>
            <p:audio>
              <p:cMediaNode>
                <p:cTn id="7" fill="hold" display="0">
                  <p:stCondLst>
                    <p:cond delay="indefinite"/>
                  </p:stCondLst>
                  <p:endCondLst>
                    <p:cond evt="onStopAudio" delay="0">
                      <p:tgtEl>
                        <p:sldTgt/>
                      </p:tgtEl>
                    </p:cond>
                  </p:endCondLst>
                </p:cTn>
                <p:tgtEl>
                  <p:spTgt spid="9"/>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35984-F060-99A9-9ED6-D43AAF9728C0}"/>
              </a:ext>
            </a:extLst>
          </p:cNvPr>
          <p:cNvSpPr>
            <a:spLocks noGrp="1"/>
          </p:cNvSpPr>
          <p:nvPr>
            <p:ph type="title"/>
          </p:nvPr>
        </p:nvSpPr>
        <p:spPr>
          <a:xfrm>
            <a:off x="976313" y="245392"/>
            <a:ext cx="10240903" cy="1233488"/>
          </a:xfrm>
        </p:spPr>
        <p:txBody>
          <a:bodyPr/>
          <a:lstStyle/>
          <a:p>
            <a:r>
              <a:rPr lang="en-US">
                <a:ea typeface="+mj-lt"/>
                <a:cs typeface="+mj-lt"/>
              </a:rPr>
              <a:t>Environmental triggers and narcolepsy</a:t>
            </a:r>
            <a:endParaRPr lang="en-US"/>
          </a:p>
        </p:txBody>
      </p:sp>
      <p:sp>
        <p:nvSpPr>
          <p:cNvPr id="3" name="Content Placeholder 2">
            <a:extLst>
              <a:ext uri="{FF2B5EF4-FFF2-40B4-BE49-F238E27FC236}">
                <a16:creationId xmlns:a16="http://schemas.microsoft.com/office/drawing/2014/main" id="{F70CF221-1772-B882-B266-05BE8862386B}"/>
              </a:ext>
            </a:extLst>
          </p:cNvPr>
          <p:cNvSpPr>
            <a:spLocks noGrp="1"/>
          </p:cNvSpPr>
          <p:nvPr>
            <p:ph idx="1"/>
          </p:nvPr>
        </p:nvSpPr>
        <p:spPr>
          <a:xfrm>
            <a:off x="976313" y="1714889"/>
            <a:ext cx="10240903" cy="3956179"/>
          </a:xfrm>
        </p:spPr>
        <p:txBody>
          <a:bodyPr vert="horz" lIns="0" tIns="0" rIns="0" bIns="0" rtlCol="0" anchor="t">
            <a:normAutofit/>
          </a:bodyPr>
          <a:lstStyle/>
          <a:p>
            <a:r>
              <a:rPr lang="en-US" b="1">
                <a:ea typeface="+mn-lt"/>
                <a:cs typeface="+mn-lt"/>
              </a:rPr>
              <a:t>2009–2010 H1N1 influenza pandemic</a:t>
            </a:r>
            <a:r>
              <a:rPr lang="en-US">
                <a:ea typeface="+mn-lt"/>
                <a:cs typeface="+mn-lt"/>
              </a:rPr>
              <a:t> and </a:t>
            </a:r>
            <a:r>
              <a:rPr lang="en-US" b="1">
                <a:ea typeface="+mn-lt"/>
                <a:cs typeface="+mn-lt"/>
              </a:rPr>
              <a:t>Pandemrix vaccination</a:t>
            </a:r>
            <a:r>
              <a:rPr lang="en-US">
                <a:ea typeface="+mn-lt"/>
                <a:cs typeface="+mn-lt"/>
              </a:rPr>
              <a:t> linked to increased narcolepsy cases, especially in children.</a:t>
            </a:r>
          </a:p>
          <a:p>
            <a:r>
              <a:rPr lang="en-US" b="1">
                <a:ea typeface="+mn-lt"/>
                <a:cs typeface="+mn-lt"/>
              </a:rPr>
              <a:t>Viral infections and immune responses*</a:t>
            </a:r>
            <a:r>
              <a:rPr lang="en-US">
                <a:ea typeface="+mn-lt"/>
                <a:cs typeface="+mn-lt"/>
              </a:rPr>
              <a:t> as potential contributors to orexin neuron destruction.</a:t>
            </a:r>
          </a:p>
          <a:p>
            <a:r>
              <a:rPr lang="en-US" b="1">
                <a:ea typeface="+mn-lt"/>
                <a:cs typeface="+mn-lt"/>
              </a:rPr>
              <a:t>Molecular Mimicry**</a:t>
            </a:r>
            <a:r>
              <a:rPr lang="en-US">
                <a:ea typeface="+mn-lt"/>
                <a:cs typeface="+mn-lt"/>
              </a:rPr>
              <a:t>:</a:t>
            </a:r>
          </a:p>
          <a:p>
            <a:pPr lvl="1">
              <a:buFont typeface="Courier New" panose="020B0604020202020204" pitchFamily="34" charset="0"/>
              <a:buChar char="o"/>
            </a:pPr>
            <a:r>
              <a:rPr lang="en-US">
                <a:ea typeface="+mn-lt"/>
                <a:cs typeface="+mn-lt"/>
              </a:rPr>
              <a:t>Immune cells, activated by viral antigens, mistakenly attack neurons.</a:t>
            </a:r>
          </a:p>
          <a:p>
            <a:pPr lvl="1">
              <a:buFont typeface="Courier New" panose="020B0604020202020204" pitchFamily="34" charset="0"/>
              <a:buChar char="o"/>
            </a:pPr>
            <a:r>
              <a:rPr lang="en-US" b="1">
                <a:ea typeface="+mn-lt"/>
                <a:cs typeface="+mn-lt"/>
              </a:rPr>
              <a:t>Similarity between viral proteins and neuronal components</a:t>
            </a:r>
            <a:r>
              <a:rPr lang="en-US">
                <a:ea typeface="+mn-lt"/>
                <a:cs typeface="+mn-lt"/>
              </a:rPr>
              <a:t> may trigger this response.</a:t>
            </a:r>
          </a:p>
          <a:p>
            <a:endParaRPr lang="en-US"/>
          </a:p>
        </p:txBody>
      </p:sp>
      <p:sp>
        <p:nvSpPr>
          <p:cNvPr id="4" name="Date Placeholder 3">
            <a:extLst>
              <a:ext uri="{FF2B5EF4-FFF2-40B4-BE49-F238E27FC236}">
                <a16:creationId xmlns:a16="http://schemas.microsoft.com/office/drawing/2014/main" id="{F04E8F03-652B-1018-8709-DE0C5AE8EFAC}"/>
              </a:ext>
            </a:extLst>
          </p:cNvPr>
          <p:cNvSpPr>
            <a:spLocks noGrp="1"/>
          </p:cNvSpPr>
          <p:nvPr>
            <p:ph type="dt" sz="half" idx="10"/>
          </p:nvPr>
        </p:nvSpPr>
        <p:spPr/>
        <p:txBody>
          <a:bodyPr/>
          <a:lstStyle/>
          <a:p>
            <a:fld id="{4CA5A0CB-385F-4D16-A4A8-7C8586474C67}" type="datetime1">
              <a:rPr lang="en-US"/>
              <a:t>10/20/2024</a:t>
            </a:fld>
            <a:endParaRPr lang="en-US"/>
          </a:p>
        </p:txBody>
      </p:sp>
      <p:sp>
        <p:nvSpPr>
          <p:cNvPr id="5" name="Footer Placeholder 4">
            <a:extLst>
              <a:ext uri="{FF2B5EF4-FFF2-40B4-BE49-F238E27FC236}">
                <a16:creationId xmlns:a16="http://schemas.microsoft.com/office/drawing/2014/main" id="{FED59D73-C51E-AB26-8782-3FC5FF881009}"/>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9BB6EA85-7FA2-76EA-7E1D-5AD5152ACA19}"/>
              </a:ext>
            </a:extLst>
          </p:cNvPr>
          <p:cNvSpPr>
            <a:spLocks noGrp="1"/>
          </p:cNvSpPr>
          <p:nvPr>
            <p:ph type="sldNum" sz="quarter" idx="12"/>
          </p:nvPr>
        </p:nvSpPr>
        <p:spPr/>
        <p:txBody>
          <a:bodyPr/>
          <a:lstStyle/>
          <a:p>
            <a:fld id="{017DE1FC-E54A-4B87-A814-263D1E8654B2}" type="slidenum">
              <a:rPr lang="en-US" dirty="0"/>
              <a:t>12</a:t>
            </a:fld>
            <a:endParaRPr lang="en-US"/>
          </a:p>
        </p:txBody>
      </p:sp>
      <p:sp>
        <p:nvSpPr>
          <p:cNvPr id="9" name="TextBox 8">
            <a:extLst>
              <a:ext uri="{FF2B5EF4-FFF2-40B4-BE49-F238E27FC236}">
                <a16:creationId xmlns:a16="http://schemas.microsoft.com/office/drawing/2014/main" id="{B3940807-DEE5-D69A-DFE6-BDE4B18F3624}"/>
              </a:ext>
            </a:extLst>
          </p:cNvPr>
          <p:cNvSpPr txBox="1"/>
          <p:nvPr/>
        </p:nvSpPr>
        <p:spPr>
          <a:xfrm>
            <a:off x="142907" y="6406631"/>
            <a:ext cx="10336244"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700">
                <a:solidFill>
                  <a:schemeClr val="bg1"/>
                </a:solidFill>
                <a:ea typeface="+mn-lt"/>
                <a:cs typeface="+mn-lt"/>
              </a:rPr>
              <a:t>*</a:t>
            </a:r>
            <a:r>
              <a:rPr lang="en-US" sz="700" err="1">
                <a:solidFill>
                  <a:schemeClr val="bg1"/>
                </a:solidFill>
                <a:ea typeface="+mn-lt"/>
                <a:cs typeface="+mn-lt"/>
              </a:rPr>
              <a:t>Partinen</a:t>
            </a:r>
            <a:r>
              <a:rPr lang="en-US" sz="700">
                <a:solidFill>
                  <a:schemeClr val="bg1"/>
                </a:solidFill>
                <a:ea typeface="+mn-lt"/>
                <a:cs typeface="+mn-lt"/>
              </a:rPr>
              <a:t>, M., Saarenpää-Heikkilä, O., </a:t>
            </a:r>
            <a:r>
              <a:rPr lang="en-US" sz="700" err="1">
                <a:solidFill>
                  <a:schemeClr val="bg1"/>
                </a:solidFill>
                <a:ea typeface="+mn-lt"/>
                <a:cs typeface="+mn-lt"/>
              </a:rPr>
              <a:t>Ilveskoski</a:t>
            </a:r>
            <a:r>
              <a:rPr lang="en-US" sz="700">
                <a:solidFill>
                  <a:schemeClr val="bg1"/>
                </a:solidFill>
                <a:ea typeface="+mn-lt"/>
                <a:cs typeface="+mn-lt"/>
              </a:rPr>
              <a:t>, I., </a:t>
            </a:r>
            <a:r>
              <a:rPr lang="en-US" sz="700" err="1">
                <a:solidFill>
                  <a:schemeClr val="bg1"/>
                </a:solidFill>
                <a:ea typeface="+mn-lt"/>
                <a:cs typeface="+mn-lt"/>
              </a:rPr>
              <a:t>Hublin</a:t>
            </a:r>
            <a:r>
              <a:rPr lang="en-US" sz="700">
                <a:solidFill>
                  <a:schemeClr val="bg1"/>
                </a:solidFill>
                <a:ea typeface="+mn-lt"/>
                <a:cs typeface="+mn-lt"/>
              </a:rPr>
              <a:t>, C., Linna, M., </a:t>
            </a:r>
            <a:r>
              <a:rPr lang="en-US" sz="700" err="1">
                <a:solidFill>
                  <a:schemeClr val="bg1"/>
                </a:solidFill>
                <a:ea typeface="+mn-lt"/>
                <a:cs typeface="+mn-lt"/>
              </a:rPr>
              <a:t>Olsén</a:t>
            </a:r>
            <a:r>
              <a:rPr lang="en-US" sz="700">
                <a:solidFill>
                  <a:schemeClr val="bg1"/>
                </a:solidFill>
                <a:ea typeface="+mn-lt"/>
                <a:cs typeface="+mn-lt"/>
              </a:rPr>
              <a:t>, P., Nokelainen, P., Alén, R., </a:t>
            </a:r>
            <a:r>
              <a:rPr lang="en-US" sz="700" err="1">
                <a:solidFill>
                  <a:schemeClr val="bg1"/>
                </a:solidFill>
                <a:ea typeface="+mn-lt"/>
                <a:cs typeface="+mn-lt"/>
              </a:rPr>
              <a:t>Wallden</a:t>
            </a:r>
            <a:r>
              <a:rPr lang="en-US" sz="700">
                <a:solidFill>
                  <a:schemeClr val="bg1"/>
                </a:solidFill>
                <a:ea typeface="+mn-lt"/>
                <a:cs typeface="+mn-lt"/>
              </a:rPr>
              <a:t>, T., Espo, M., Rusanen, H., </a:t>
            </a:r>
            <a:r>
              <a:rPr lang="en-US" sz="700" err="1">
                <a:solidFill>
                  <a:schemeClr val="bg1"/>
                </a:solidFill>
                <a:ea typeface="+mn-lt"/>
                <a:cs typeface="+mn-lt"/>
              </a:rPr>
              <a:t>Olme</a:t>
            </a:r>
            <a:r>
              <a:rPr lang="en-US" sz="700">
                <a:solidFill>
                  <a:schemeClr val="bg1"/>
                </a:solidFill>
                <a:ea typeface="+mn-lt"/>
                <a:cs typeface="+mn-lt"/>
              </a:rPr>
              <a:t>, J., </a:t>
            </a:r>
            <a:r>
              <a:rPr lang="en-US" sz="700" err="1">
                <a:solidFill>
                  <a:schemeClr val="bg1"/>
                </a:solidFill>
                <a:ea typeface="+mn-lt"/>
                <a:cs typeface="+mn-lt"/>
              </a:rPr>
              <a:t>Sätilä</a:t>
            </a:r>
            <a:r>
              <a:rPr lang="en-US" sz="700">
                <a:solidFill>
                  <a:schemeClr val="bg1"/>
                </a:solidFill>
                <a:ea typeface="+mn-lt"/>
                <a:cs typeface="+mn-lt"/>
              </a:rPr>
              <a:t>, H., Arikka, H., Kaipainen, P., Julkunen, I., &amp; Kirjavainen, T. (2012). Increased incidence and clinical picture of childhood narcolepsy following the 2009 H1N1 pandemic vaccination campaign in Finland. </a:t>
            </a:r>
            <a:r>
              <a:rPr lang="en-US" sz="700" err="1">
                <a:solidFill>
                  <a:schemeClr val="bg1"/>
                </a:solidFill>
                <a:ea typeface="+mn-lt"/>
                <a:cs typeface="+mn-lt"/>
              </a:rPr>
              <a:t>PloS</a:t>
            </a:r>
            <a:r>
              <a:rPr lang="en-US" sz="700">
                <a:solidFill>
                  <a:schemeClr val="bg1"/>
                </a:solidFill>
                <a:ea typeface="+mn-lt"/>
                <a:cs typeface="+mn-lt"/>
              </a:rPr>
              <a:t> One, 7(3), e33723–e33723. </a:t>
            </a:r>
            <a:r>
              <a:rPr lang="en-US" sz="700">
                <a:solidFill>
                  <a:schemeClr val="bg1"/>
                </a:solidFill>
                <a:ea typeface="+mn-lt"/>
                <a:cs typeface="+mn-lt"/>
                <a:hlinkClick r:id="rId4">
                  <a:extLst>
                    <a:ext uri="{A12FA001-AC4F-418D-AE19-62706E023703}">
                      <ahyp:hlinkClr xmlns:ahyp="http://schemas.microsoft.com/office/drawing/2018/hyperlinkcolor" val="tx"/>
                    </a:ext>
                  </a:extLst>
                </a:hlinkClick>
              </a:rPr>
              <a:t>https://doi.org/10.1371/journal.pone.0033723</a:t>
            </a:r>
            <a:endParaRPr lang="en-US" sz="700">
              <a:solidFill>
                <a:schemeClr val="bg1"/>
              </a:solidFill>
              <a:hlinkClick r:id="rId4">
                <a:extLst>
                  <a:ext uri="{A12FA001-AC4F-418D-AE19-62706E023703}">
                    <ahyp:hlinkClr xmlns:ahyp="http://schemas.microsoft.com/office/drawing/2018/hyperlinkcolor" val="tx"/>
                  </a:ext>
                </a:extLst>
              </a:hlinkClick>
            </a:endParaRPr>
          </a:p>
          <a:p>
            <a:r>
              <a:rPr lang="en-US" sz="700">
                <a:solidFill>
                  <a:schemeClr val="bg1"/>
                </a:solidFill>
                <a:ea typeface="+mn-lt"/>
                <a:cs typeface="+mn-lt"/>
              </a:rPr>
              <a:t>**</a:t>
            </a:r>
            <a:r>
              <a:rPr lang="en-US" sz="700" err="1">
                <a:solidFill>
                  <a:schemeClr val="bg1"/>
                </a:solidFill>
                <a:ea typeface="+mn-lt"/>
                <a:cs typeface="+mn-lt"/>
              </a:rPr>
              <a:t>Dauvilliers</a:t>
            </a:r>
            <a:r>
              <a:rPr lang="en-US" sz="700">
                <a:solidFill>
                  <a:schemeClr val="bg1"/>
                </a:solidFill>
                <a:ea typeface="+mn-lt"/>
                <a:cs typeface="+mn-lt"/>
              </a:rPr>
              <a:t>, Y., Arnulf, I., &amp; Mignot, E. (2007). Narcolepsy with cataplexy. The Lancet (North American Edition), 369(9560), 499–511.</a:t>
            </a:r>
            <a:endParaRPr lang="en-US">
              <a:solidFill>
                <a:schemeClr val="bg1"/>
              </a:solidFill>
            </a:endParaRPr>
          </a:p>
          <a:p>
            <a:pPr algn="l"/>
            <a:endParaRPr lang="en-US" sz="700">
              <a:solidFill>
                <a:schemeClr val="bg1"/>
              </a:solidFill>
            </a:endParaRPr>
          </a:p>
        </p:txBody>
      </p:sp>
      <p:pic>
        <p:nvPicPr>
          <p:cNvPr id="8" name="New Recording 10">
            <a:hlinkClick r:id="" action="ppaction://media"/>
            <a:extLst>
              <a:ext uri="{FF2B5EF4-FFF2-40B4-BE49-F238E27FC236}">
                <a16:creationId xmlns:a16="http://schemas.microsoft.com/office/drawing/2014/main" id="{FC7502EF-38F2-69E2-8F98-5A4F47D7B01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30187" y="5468937"/>
            <a:ext cx="730250" cy="730250"/>
          </a:xfrm>
          <a:prstGeom prst="rect">
            <a:avLst/>
          </a:prstGeom>
        </p:spPr>
      </p:pic>
    </p:spTree>
    <p:extLst>
      <p:ext uri="{BB962C8B-B14F-4D97-AF65-F5344CB8AC3E}">
        <p14:creationId xmlns:p14="http://schemas.microsoft.com/office/powerpoint/2010/main" val="33203726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2157"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StopAudio" delay="0">
                      <p:tgtEl>
                        <p:sldTgt/>
                      </p:tgtEl>
                    </p:cond>
                  </p:endCondLst>
                </p:cTn>
                <p:tgtEl>
                  <p:spTgt spid="8"/>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35984-F060-99A9-9ED6-D43AAF9728C0}"/>
              </a:ext>
            </a:extLst>
          </p:cNvPr>
          <p:cNvSpPr>
            <a:spLocks noGrp="1"/>
          </p:cNvSpPr>
          <p:nvPr>
            <p:ph type="title"/>
          </p:nvPr>
        </p:nvSpPr>
        <p:spPr>
          <a:xfrm>
            <a:off x="976313" y="245392"/>
            <a:ext cx="10240903" cy="1233488"/>
          </a:xfrm>
        </p:spPr>
        <p:txBody>
          <a:bodyPr/>
          <a:lstStyle/>
          <a:p>
            <a:r>
              <a:rPr lang="en-US">
                <a:ea typeface="+mj-lt"/>
                <a:cs typeface="+mj-lt"/>
              </a:rPr>
              <a:t>Current Treatments for narcolepsy</a:t>
            </a:r>
            <a:endParaRPr lang="en-US"/>
          </a:p>
        </p:txBody>
      </p:sp>
      <p:sp>
        <p:nvSpPr>
          <p:cNvPr id="3" name="Content Placeholder 2">
            <a:extLst>
              <a:ext uri="{FF2B5EF4-FFF2-40B4-BE49-F238E27FC236}">
                <a16:creationId xmlns:a16="http://schemas.microsoft.com/office/drawing/2014/main" id="{F70CF221-1772-B882-B266-05BE8862386B}"/>
              </a:ext>
            </a:extLst>
          </p:cNvPr>
          <p:cNvSpPr>
            <a:spLocks noGrp="1"/>
          </p:cNvSpPr>
          <p:nvPr>
            <p:ph idx="1"/>
          </p:nvPr>
        </p:nvSpPr>
        <p:spPr>
          <a:xfrm>
            <a:off x="976313" y="1714889"/>
            <a:ext cx="10240903" cy="3956179"/>
          </a:xfrm>
        </p:spPr>
        <p:txBody>
          <a:bodyPr vert="horz" lIns="0" tIns="0" rIns="0" bIns="0" rtlCol="0" anchor="t">
            <a:normAutofit/>
          </a:bodyPr>
          <a:lstStyle/>
          <a:p>
            <a:r>
              <a:rPr lang="en-US">
                <a:ea typeface="+mn-lt"/>
                <a:cs typeface="+mn-lt"/>
              </a:rPr>
              <a:t>Focus on </a:t>
            </a:r>
            <a:r>
              <a:rPr lang="en-US" b="1">
                <a:ea typeface="+mn-lt"/>
                <a:cs typeface="+mn-lt"/>
              </a:rPr>
              <a:t>symptom management</a:t>
            </a:r>
            <a:r>
              <a:rPr lang="en-US">
                <a:ea typeface="+mn-lt"/>
                <a:cs typeface="+mn-lt"/>
              </a:rPr>
              <a:t> (no cure available).</a:t>
            </a:r>
            <a:endParaRPr lang="en-US"/>
          </a:p>
          <a:p>
            <a:r>
              <a:rPr lang="en-US" b="1">
                <a:ea typeface="+mn-lt"/>
                <a:cs typeface="+mn-lt"/>
              </a:rPr>
              <a:t>Medications*</a:t>
            </a:r>
            <a:r>
              <a:rPr lang="en-US">
                <a:ea typeface="+mn-lt"/>
                <a:cs typeface="+mn-lt"/>
              </a:rPr>
              <a:t>:</a:t>
            </a:r>
          </a:p>
          <a:p>
            <a:pPr lvl="1">
              <a:buFont typeface="Courier New" panose="020B0604020202020204" pitchFamily="34" charset="0"/>
              <a:buChar char="o"/>
            </a:pPr>
            <a:r>
              <a:rPr lang="en-US" b="1">
                <a:ea typeface="+mn-lt"/>
                <a:cs typeface="+mn-lt"/>
              </a:rPr>
              <a:t>Modafinil</a:t>
            </a:r>
            <a:r>
              <a:rPr lang="en-US">
                <a:ea typeface="+mn-lt"/>
                <a:cs typeface="+mn-lt"/>
              </a:rPr>
              <a:t> and </a:t>
            </a:r>
            <a:r>
              <a:rPr lang="en-US" b="1">
                <a:ea typeface="+mn-lt"/>
                <a:cs typeface="+mn-lt"/>
              </a:rPr>
              <a:t>Armodafinil</a:t>
            </a:r>
            <a:r>
              <a:rPr lang="en-US">
                <a:ea typeface="+mn-lt"/>
                <a:cs typeface="+mn-lt"/>
              </a:rPr>
              <a:t>: Promote wakefulness, reduce excessive daytime sleepiness.</a:t>
            </a:r>
            <a:endParaRPr lang="en-US"/>
          </a:p>
          <a:p>
            <a:r>
              <a:rPr lang="en-US" b="1">
                <a:ea typeface="+mn-lt"/>
                <a:cs typeface="+mn-lt"/>
              </a:rPr>
              <a:t>Sodium </a:t>
            </a:r>
            <a:r>
              <a:rPr lang="en-US" b="1" err="1">
                <a:ea typeface="+mn-lt"/>
                <a:cs typeface="+mn-lt"/>
              </a:rPr>
              <a:t>Oxybate</a:t>
            </a:r>
            <a:r>
              <a:rPr lang="en-US" b="1">
                <a:ea typeface="+mn-lt"/>
                <a:cs typeface="+mn-lt"/>
              </a:rPr>
              <a:t>**</a:t>
            </a:r>
            <a:r>
              <a:rPr lang="en-US">
                <a:ea typeface="+mn-lt"/>
                <a:cs typeface="+mn-lt"/>
              </a:rPr>
              <a:t>:</a:t>
            </a:r>
          </a:p>
          <a:p>
            <a:pPr lvl="1">
              <a:buFont typeface="Courier New" panose="020B0604020202020204" pitchFamily="34" charset="0"/>
              <a:buChar char="o"/>
            </a:pPr>
            <a:r>
              <a:rPr lang="en-US">
                <a:ea typeface="+mn-lt"/>
                <a:cs typeface="+mn-lt"/>
              </a:rPr>
              <a:t>Central nervous system depressant.</a:t>
            </a:r>
          </a:p>
          <a:p>
            <a:pPr lvl="1">
              <a:buFont typeface="Courier New" panose="020B0604020202020204" pitchFamily="34" charset="0"/>
              <a:buChar char="o"/>
            </a:pPr>
            <a:r>
              <a:rPr lang="en-US">
                <a:ea typeface="+mn-lt"/>
                <a:cs typeface="+mn-lt"/>
              </a:rPr>
              <a:t>Improves night-time sleep quality.</a:t>
            </a:r>
          </a:p>
          <a:p>
            <a:pPr lvl="1">
              <a:buFont typeface="Courier New" panose="020B0604020202020204" pitchFamily="34" charset="0"/>
              <a:buChar char="o"/>
            </a:pPr>
            <a:r>
              <a:rPr lang="en-US">
                <a:ea typeface="+mn-lt"/>
                <a:cs typeface="+mn-lt"/>
              </a:rPr>
              <a:t>Reduces daytime symptoms.</a:t>
            </a:r>
            <a:endParaRPr lang="en-US"/>
          </a:p>
          <a:p>
            <a:pPr lvl="1">
              <a:buFont typeface="Courier New" panose="020B0604020202020204" pitchFamily="34" charset="0"/>
              <a:buChar char="o"/>
            </a:pPr>
            <a:endParaRPr lang="en-US"/>
          </a:p>
          <a:p>
            <a:endParaRPr lang="en-US"/>
          </a:p>
        </p:txBody>
      </p:sp>
      <p:sp>
        <p:nvSpPr>
          <p:cNvPr id="4" name="Date Placeholder 3">
            <a:extLst>
              <a:ext uri="{FF2B5EF4-FFF2-40B4-BE49-F238E27FC236}">
                <a16:creationId xmlns:a16="http://schemas.microsoft.com/office/drawing/2014/main" id="{F04E8F03-652B-1018-8709-DE0C5AE8EFAC}"/>
              </a:ext>
            </a:extLst>
          </p:cNvPr>
          <p:cNvSpPr>
            <a:spLocks noGrp="1"/>
          </p:cNvSpPr>
          <p:nvPr>
            <p:ph type="dt" sz="half" idx="10"/>
          </p:nvPr>
        </p:nvSpPr>
        <p:spPr/>
        <p:txBody>
          <a:bodyPr/>
          <a:lstStyle/>
          <a:p>
            <a:fld id="{4CA5A0CB-385F-4D16-A4A8-7C8586474C67}" type="datetime1">
              <a:rPr lang="en-US"/>
              <a:t>10/20/2024</a:t>
            </a:fld>
            <a:endParaRPr lang="en-US"/>
          </a:p>
        </p:txBody>
      </p:sp>
      <p:sp>
        <p:nvSpPr>
          <p:cNvPr id="5" name="Footer Placeholder 4">
            <a:extLst>
              <a:ext uri="{FF2B5EF4-FFF2-40B4-BE49-F238E27FC236}">
                <a16:creationId xmlns:a16="http://schemas.microsoft.com/office/drawing/2014/main" id="{FED59D73-C51E-AB26-8782-3FC5FF881009}"/>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9BB6EA85-7FA2-76EA-7E1D-5AD5152ACA19}"/>
              </a:ext>
            </a:extLst>
          </p:cNvPr>
          <p:cNvSpPr>
            <a:spLocks noGrp="1"/>
          </p:cNvSpPr>
          <p:nvPr>
            <p:ph type="sldNum" sz="quarter" idx="12"/>
          </p:nvPr>
        </p:nvSpPr>
        <p:spPr/>
        <p:txBody>
          <a:bodyPr/>
          <a:lstStyle/>
          <a:p>
            <a:fld id="{017DE1FC-E54A-4B87-A814-263D1E8654B2}" type="slidenum">
              <a:rPr lang="en-US" dirty="0"/>
              <a:t>13</a:t>
            </a:fld>
            <a:endParaRPr lang="en-US"/>
          </a:p>
        </p:txBody>
      </p:sp>
      <p:sp>
        <p:nvSpPr>
          <p:cNvPr id="8" name="TextBox 7">
            <a:extLst>
              <a:ext uri="{FF2B5EF4-FFF2-40B4-BE49-F238E27FC236}">
                <a16:creationId xmlns:a16="http://schemas.microsoft.com/office/drawing/2014/main" id="{CD887E89-64F9-1187-F140-10BE43F95179}"/>
              </a:ext>
            </a:extLst>
          </p:cNvPr>
          <p:cNvSpPr txBox="1"/>
          <p:nvPr/>
        </p:nvSpPr>
        <p:spPr>
          <a:xfrm>
            <a:off x="84623" y="6408640"/>
            <a:ext cx="10315510" cy="18466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600">
              <a:solidFill>
                <a:schemeClr val="bg1"/>
              </a:solidFill>
            </a:endParaRPr>
          </a:p>
        </p:txBody>
      </p:sp>
      <p:sp>
        <p:nvSpPr>
          <p:cNvPr id="7" name="TextBox 6">
            <a:extLst>
              <a:ext uri="{FF2B5EF4-FFF2-40B4-BE49-F238E27FC236}">
                <a16:creationId xmlns:a16="http://schemas.microsoft.com/office/drawing/2014/main" id="{EF0EB32D-0F64-14AA-9875-33EEC017B153}"/>
              </a:ext>
            </a:extLst>
          </p:cNvPr>
          <p:cNvSpPr txBox="1"/>
          <p:nvPr/>
        </p:nvSpPr>
        <p:spPr>
          <a:xfrm>
            <a:off x="82387" y="6407507"/>
            <a:ext cx="1034661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a:solidFill>
                  <a:schemeClr val="bg1"/>
                </a:solidFill>
                <a:ea typeface="+mn-lt"/>
                <a:cs typeface="+mn-lt"/>
              </a:rPr>
              <a:t>*</a:t>
            </a:r>
            <a:r>
              <a:rPr lang="en-US" sz="800" err="1">
                <a:solidFill>
                  <a:schemeClr val="bg1"/>
                </a:solidFill>
                <a:ea typeface="+mn-lt"/>
                <a:cs typeface="+mn-lt"/>
              </a:rPr>
              <a:t>Thorpy</a:t>
            </a:r>
            <a:r>
              <a:rPr lang="en-US" sz="800">
                <a:solidFill>
                  <a:schemeClr val="bg1"/>
                </a:solidFill>
                <a:ea typeface="+mn-lt"/>
                <a:cs typeface="+mn-lt"/>
              </a:rPr>
              <a:t>, M. J. (2020). Recently Approved and Upcoming Treatments for Narcolepsy. CNS Drugs, 34(1), 9–27. https://doi.org/10.1007/s40263-019-00689-1</a:t>
            </a:r>
          </a:p>
          <a:p>
            <a:r>
              <a:rPr lang="en-US" sz="800">
                <a:solidFill>
                  <a:schemeClr val="bg1"/>
                </a:solidFill>
                <a:ea typeface="+mn-lt"/>
                <a:cs typeface="+mn-lt"/>
              </a:rPr>
              <a:t>**Bae, C. J., Zee, P. C., Leary, E. B., Fuller, D. S., Macfadden, W., Candler, S., Steininger, T. L., &amp; Husain, A. M. (2024). Corrigendum to “Effectiveness and tolerability in people with narcolepsy transitioning from sodium </a:t>
            </a:r>
            <a:r>
              <a:rPr lang="en-US" sz="800" err="1">
                <a:solidFill>
                  <a:schemeClr val="bg1"/>
                </a:solidFill>
                <a:ea typeface="+mn-lt"/>
                <a:cs typeface="+mn-lt"/>
              </a:rPr>
              <a:t>oxybate</a:t>
            </a:r>
            <a:r>
              <a:rPr lang="en-US" sz="800">
                <a:solidFill>
                  <a:schemeClr val="bg1"/>
                </a:solidFill>
                <a:ea typeface="+mn-lt"/>
                <a:cs typeface="+mn-lt"/>
              </a:rPr>
              <a:t> to low-sodium </a:t>
            </a:r>
            <a:r>
              <a:rPr lang="en-US" sz="800" err="1">
                <a:solidFill>
                  <a:schemeClr val="bg1"/>
                </a:solidFill>
                <a:ea typeface="+mn-lt"/>
                <a:cs typeface="+mn-lt"/>
              </a:rPr>
              <a:t>oxybate</a:t>
            </a:r>
            <a:r>
              <a:rPr lang="en-US" sz="800">
                <a:solidFill>
                  <a:schemeClr val="bg1"/>
                </a:solidFill>
                <a:ea typeface="+mn-lt"/>
                <a:cs typeface="+mn-lt"/>
              </a:rPr>
              <a:t>: Data from the real-world TENOR study” [Sleep Med. 109 (2023) 65–74 ISSN 1389–9457]. Sleep Medicine, 119, 17–18. </a:t>
            </a:r>
            <a:r>
              <a:rPr lang="en-US" sz="800">
                <a:solidFill>
                  <a:schemeClr val="bg1"/>
                </a:solidFill>
                <a:ea typeface="+mn-lt"/>
                <a:cs typeface="+mn-lt"/>
                <a:hlinkClick r:id="rId4">
                  <a:extLst>
                    <a:ext uri="{A12FA001-AC4F-418D-AE19-62706E023703}">
                      <ahyp:hlinkClr xmlns:ahyp="http://schemas.microsoft.com/office/drawing/2018/hyperlinkcolor" val="tx"/>
                    </a:ext>
                  </a:extLst>
                </a:hlinkClick>
              </a:rPr>
              <a:t>https://doi.org/10.1016/j.sleep.2024.04.001</a:t>
            </a:r>
            <a:endParaRPr lang="en-US" sz="800">
              <a:solidFill>
                <a:schemeClr val="bg1"/>
              </a:solidFill>
            </a:endParaRPr>
          </a:p>
        </p:txBody>
      </p:sp>
      <p:pic>
        <p:nvPicPr>
          <p:cNvPr id="9" name="New Recording 12">
            <a:hlinkClick r:id="" action="ppaction://media"/>
            <a:extLst>
              <a:ext uri="{FF2B5EF4-FFF2-40B4-BE49-F238E27FC236}">
                <a16:creationId xmlns:a16="http://schemas.microsoft.com/office/drawing/2014/main" id="{EE154F17-BA02-9E26-451C-EAA6D85DFFE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30187" y="5502275"/>
            <a:ext cx="730250" cy="730250"/>
          </a:xfrm>
          <a:prstGeom prst="rect">
            <a:avLst/>
          </a:prstGeom>
        </p:spPr>
      </p:pic>
    </p:spTree>
    <p:extLst>
      <p:ext uri="{BB962C8B-B14F-4D97-AF65-F5344CB8AC3E}">
        <p14:creationId xmlns:p14="http://schemas.microsoft.com/office/powerpoint/2010/main" val="337340516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5400" fill="hold"/>
                                        <p:tgtEl>
                                          <p:spTgt spid="9"/>
                                        </p:tgtEl>
                                      </p:cBhvr>
                                    </p:cmd>
                                  </p:childTnLst>
                                </p:cTn>
                              </p:par>
                            </p:childTnLst>
                          </p:cTn>
                        </p:par>
                      </p:childTnLst>
                    </p:cTn>
                  </p:par>
                </p:childTnLst>
              </p:cTn>
              <p:nextCondLst>
                <p:cond evt="onClick" delay="0">
                  <p:tgtEl>
                    <p:spTgt spid="9"/>
                  </p:tgtEl>
                </p:cond>
              </p:nextCondLst>
            </p:seq>
            <p:audio>
              <p:cMediaNode>
                <p:cTn id="7" fill="hold" display="0">
                  <p:stCondLst>
                    <p:cond delay="indefinite"/>
                  </p:stCondLst>
                  <p:endCondLst>
                    <p:cond evt="onStopAudio" delay="0">
                      <p:tgtEl>
                        <p:sldTgt/>
                      </p:tgtEl>
                    </p:cond>
                  </p:endCondLst>
                </p:cTn>
                <p:tgtEl>
                  <p:spTgt spid="9"/>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35984-F060-99A9-9ED6-D43AAF9728C0}"/>
              </a:ext>
            </a:extLst>
          </p:cNvPr>
          <p:cNvSpPr>
            <a:spLocks noGrp="1"/>
          </p:cNvSpPr>
          <p:nvPr>
            <p:ph type="title"/>
          </p:nvPr>
        </p:nvSpPr>
        <p:spPr>
          <a:xfrm>
            <a:off x="976313" y="245392"/>
            <a:ext cx="10240903" cy="1233488"/>
          </a:xfrm>
        </p:spPr>
        <p:txBody>
          <a:bodyPr/>
          <a:lstStyle/>
          <a:p>
            <a:r>
              <a:rPr lang="en-US">
                <a:ea typeface="+mj-lt"/>
                <a:cs typeface="+mj-lt"/>
              </a:rPr>
              <a:t>Future research: disease modifying therapies</a:t>
            </a:r>
            <a:endParaRPr lang="en-US"/>
          </a:p>
        </p:txBody>
      </p:sp>
      <p:sp>
        <p:nvSpPr>
          <p:cNvPr id="3" name="Content Placeholder 2">
            <a:extLst>
              <a:ext uri="{FF2B5EF4-FFF2-40B4-BE49-F238E27FC236}">
                <a16:creationId xmlns:a16="http://schemas.microsoft.com/office/drawing/2014/main" id="{F70CF221-1772-B882-B266-05BE8862386B}"/>
              </a:ext>
            </a:extLst>
          </p:cNvPr>
          <p:cNvSpPr>
            <a:spLocks noGrp="1"/>
          </p:cNvSpPr>
          <p:nvPr>
            <p:ph idx="1"/>
          </p:nvPr>
        </p:nvSpPr>
        <p:spPr>
          <a:xfrm>
            <a:off x="976313" y="1714889"/>
            <a:ext cx="10240903" cy="3956179"/>
          </a:xfrm>
        </p:spPr>
        <p:txBody>
          <a:bodyPr vert="horz" lIns="0" tIns="0" rIns="0" bIns="0" rtlCol="0" anchor="t">
            <a:normAutofit/>
          </a:bodyPr>
          <a:lstStyle/>
          <a:p>
            <a:r>
              <a:rPr lang="en-US" b="1">
                <a:ea typeface="+mn-lt"/>
                <a:cs typeface="+mn-lt"/>
              </a:rPr>
              <a:t>Immunotherapies*</a:t>
            </a:r>
            <a:r>
              <a:rPr lang="en-US">
                <a:ea typeface="+mn-lt"/>
                <a:cs typeface="+mn-lt"/>
              </a:rPr>
              <a:t>:</a:t>
            </a:r>
          </a:p>
          <a:p>
            <a:pPr lvl="1">
              <a:buFont typeface="Courier New" panose="020B0604020202020204" pitchFamily="34" charset="0"/>
              <a:buChar char="o"/>
            </a:pPr>
            <a:r>
              <a:rPr lang="en-US">
                <a:ea typeface="+mn-lt"/>
                <a:cs typeface="+mn-lt"/>
              </a:rPr>
              <a:t>Aim to </a:t>
            </a:r>
            <a:r>
              <a:rPr lang="en-US" b="1">
                <a:ea typeface="+mn-lt"/>
                <a:cs typeface="+mn-lt"/>
              </a:rPr>
              <a:t>modulate the immune system</a:t>
            </a:r>
            <a:r>
              <a:rPr lang="en-US">
                <a:ea typeface="+mn-lt"/>
                <a:cs typeface="+mn-lt"/>
              </a:rPr>
              <a:t>.</a:t>
            </a:r>
          </a:p>
          <a:p>
            <a:pPr lvl="1">
              <a:buFont typeface="Courier New" panose="020B0604020202020204" pitchFamily="34" charset="0"/>
              <a:buChar char="o"/>
            </a:pPr>
            <a:r>
              <a:rPr lang="en-US">
                <a:ea typeface="+mn-lt"/>
                <a:cs typeface="+mn-lt"/>
              </a:rPr>
              <a:t>Prevent further </a:t>
            </a:r>
            <a:r>
              <a:rPr lang="en-US" b="1">
                <a:ea typeface="+mn-lt"/>
                <a:cs typeface="+mn-lt"/>
              </a:rPr>
              <a:t>loss of orexin neurons</a:t>
            </a:r>
            <a:r>
              <a:rPr lang="en-US">
                <a:ea typeface="+mn-lt"/>
                <a:cs typeface="+mn-lt"/>
              </a:rPr>
              <a:t>.</a:t>
            </a:r>
          </a:p>
          <a:p>
            <a:r>
              <a:rPr lang="en-US" b="1">
                <a:ea typeface="+mn-lt"/>
                <a:cs typeface="+mn-lt"/>
              </a:rPr>
              <a:t>Orexin Replacement Therapies**</a:t>
            </a:r>
            <a:r>
              <a:rPr lang="en-US">
                <a:ea typeface="+mn-lt"/>
                <a:cs typeface="+mn-lt"/>
              </a:rPr>
              <a:t>:</a:t>
            </a:r>
          </a:p>
          <a:p>
            <a:pPr lvl="1">
              <a:buFont typeface="Courier New" panose="020B0604020202020204" pitchFamily="34" charset="0"/>
              <a:buChar char="o"/>
            </a:pPr>
            <a:r>
              <a:rPr lang="en-US">
                <a:ea typeface="+mn-lt"/>
                <a:cs typeface="+mn-lt"/>
              </a:rPr>
              <a:t>Designed to </a:t>
            </a:r>
            <a:r>
              <a:rPr lang="en-US" b="1">
                <a:ea typeface="+mn-lt"/>
                <a:cs typeface="+mn-lt"/>
              </a:rPr>
              <a:t>restore deficient orexin</a:t>
            </a:r>
            <a:r>
              <a:rPr lang="en-US">
                <a:ea typeface="+mn-lt"/>
                <a:cs typeface="+mn-lt"/>
              </a:rPr>
              <a:t> neurotransmitter.</a:t>
            </a:r>
          </a:p>
          <a:p>
            <a:pPr lvl="1">
              <a:buFont typeface="Courier New" panose="020B0604020202020204" pitchFamily="34" charset="0"/>
              <a:buChar char="o"/>
            </a:pPr>
            <a:r>
              <a:rPr lang="en-US">
                <a:ea typeface="+mn-lt"/>
                <a:cs typeface="+mn-lt"/>
              </a:rPr>
              <a:t>Potentially address the </a:t>
            </a:r>
            <a:r>
              <a:rPr lang="en-US" b="1">
                <a:ea typeface="+mn-lt"/>
                <a:cs typeface="+mn-lt"/>
              </a:rPr>
              <a:t>root cause</a:t>
            </a:r>
            <a:r>
              <a:rPr lang="en-US">
                <a:ea typeface="+mn-lt"/>
                <a:cs typeface="+mn-lt"/>
              </a:rPr>
              <a:t> of narcolepsy.</a:t>
            </a:r>
          </a:p>
          <a:p>
            <a:endParaRPr lang="en-US"/>
          </a:p>
        </p:txBody>
      </p:sp>
      <p:sp>
        <p:nvSpPr>
          <p:cNvPr id="4" name="Date Placeholder 3">
            <a:extLst>
              <a:ext uri="{FF2B5EF4-FFF2-40B4-BE49-F238E27FC236}">
                <a16:creationId xmlns:a16="http://schemas.microsoft.com/office/drawing/2014/main" id="{F04E8F03-652B-1018-8709-DE0C5AE8EFAC}"/>
              </a:ext>
            </a:extLst>
          </p:cNvPr>
          <p:cNvSpPr>
            <a:spLocks noGrp="1"/>
          </p:cNvSpPr>
          <p:nvPr>
            <p:ph type="dt" sz="half" idx="10"/>
          </p:nvPr>
        </p:nvSpPr>
        <p:spPr/>
        <p:txBody>
          <a:bodyPr/>
          <a:lstStyle/>
          <a:p>
            <a:fld id="{4CA5A0CB-385F-4D16-A4A8-7C8586474C67}" type="datetime1">
              <a:rPr lang="en-US"/>
              <a:t>10/20/2024</a:t>
            </a:fld>
            <a:endParaRPr lang="en-US"/>
          </a:p>
        </p:txBody>
      </p:sp>
      <p:sp>
        <p:nvSpPr>
          <p:cNvPr id="5" name="Footer Placeholder 4">
            <a:extLst>
              <a:ext uri="{FF2B5EF4-FFF2-40B4-BE49-F238E27FC236}">
                <a16:creationId xmlns:a16="http://schemas.microsoft.com/office/drawing/2014/main" id="{FED59D73-C51E-AB26-8782-3FC5FF881009}"/>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9BB6EA85-7FA2-76EA-7E1D-5AD5152ACA19}"/>
              </a:ext>
            </a:extLst>
          </p:cNvPr>
          <p:cNvSpPr>
            <a:spLocks noGrp="1"/>
          </p:cNvSpPr>
          <p:nvPr>
            <p:ph type="sldNum" sz="quarter" idx="12"/>
          </p:nvPr>
        </p:nvSpPr>
        <p:spPr/>
        <p:txBody>
          <a:bodyPr/>
          <a:lstStyle/>
          <a:p>
            <a:fld id="{017DE1FC-E54A-4B87-A814-263D1E8654B2}" type="slidenum">
              <a:rPr lang="en-US" dirty="0"/>
              <a:t>14</a:t>
            </a:fld>
            <a:endParaRPr lang="en-US"/>
          </a:p>
        </p:txBody>
      </p:sp>
      <p:sp>
        <p:nvSpPr>
          <p:cNvPr id="7" name="TextBox 6">
            <a:extLst>
              <a:ext uri="{FF2B5EF4-FFF2-40B4-BE49-F238E27FC236}">
                <a16:creationId xmlns:a16="http://schemas.microsoft.com/office/drawing/2014/main" id="{B55A40C9-0421-ECC2-146F-6BE9E11446CA}"/>
              </a:ext>
            </a:extLst>
          </p:cNvPr>
          <p:cNvSpPr txBox="1"/>
          <p:nvPr/>
        </p:nvSpPr>
        <p:spPr>
          <a:xfrm>
            <a:off x="145143" y="6137469"/>
            <a:ext cx="10336244" cy="57020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8" name="TextBox 7">
            <a:extLst>
              <a:ext uri="{FF2B5EF4-FFF2-40B4-BE49-F238E27FC236}">
                <a16:creationId xmlns:a16="http://schemas.microsoft.com/office/drawing/2014/main" id="{DA5EB109-B705-F583-A8B7-163AA47395D4}"/>
              </a:ext>
            </a:extLst>
          </p:cNvPr>
          <p:cNvSpPr txBox="1"/>
          <p:nvPr/>
        </p:nvSpPr>
        <p:spPr>
          <a:xfrm>
            <a:off x="155510" y="5805713"/>
            <a:ext cx="10315510" cy="9019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9" name="TextBox 8">
            <a:extLst>
              <a:ext uri="{FF2B5EF4-FFF2-40B4-BE49-F238E27FC236}">
                <a16:creationId xmlns:a16="http://schemas.microsoft.com/office/drawing/2014/main" id="{AE643944-5E9A-EDF1-5842-8A4EAF5C30BC}"/>
              </a:ext>
            </a:extLst>
          </p:cNvPr>
          <p:cNvSpPr txBox="1"/>
          <p:nvPr/>
        </p:nvSpPr>
        <p:spPr>
          <a:xfrm>
            <a:off x="144883" y="6407052"/>
            <a:ext cx="1019110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a:solidFill>
                  <a:schemeClr val="bg1"/>
                </a:solidFill>
              </a:rPr>
              <a:t>*</a:t>
            </a:r>
            <a:r>
              <a:rPr lang="en-US" sz="800">
                <a:solidFill>
                  <a:schemeClr val="bg1"/>
                </a:solidFill>
                <a:ea typeface="+mn-lt"/>
                <a:cs typeface="+mn-lt"/>
              </a:rPr>
              <a:t>Valizadeh, P., </a:t>
            </a:r>
            <a:r>
              <a:rPr lang="en-US" sz="800" err="1">
                <a:solidFill>
                  <a:schemeClr val="bg1"/>
                </a:solidFill>
                <a:ea typeface="+mn-lt"/>
                <a:cs typeface="+mn-lt"/>
              </a:rPr>
              <a:t>Momtazmanesh</a:t>
            </a:r>
            <a:r>
              <a:rPr lang="en-US" sz="800">
                <a:solidFill>
                  <a:schemeClr val="bg1"/>
                </a:solidFill>
                <a:ea typeface="+mn-lt"/>
                <a:cs typeface="+mn-lt"/>
              </a:rPr>
              <a:t>, S., </a:t>
            </a:r>
            <a:r>
              <a:rPr lang="en-US" sz="800" err="1">
                <a:solidFill>
                  <a:schemeClr val="bg1"/>
                </a:solidFill>
                <a:ea typeface="+mn-lt"/>
                <a:cs typeface="+mn-lt"/>
              </a:rPr>
              <a:t>Plazzi</a:t>
            </a:r>
            <a:r>
              <a:rPr lang="en-US" sz="800">
                <a:solidFill>
                  <a:schemeClr val="bg1"/>
                </a:solidFill>
                <a:ea typeface="+mn-lt"/>
                <a:cs typeface="+mn-lt"/>
              </a:rPr>
              <a:t>, G., &amp; Rezaei, N. (2024). Connecting the dots: An updated review of the role of autoimmunity in narcolepsy and emerging immunotherapeutic approaches. Sleep Medicine, 113, 378–396. https://doi.org/10.1016/j.sleep.2023.12.005</a:t>
            </a:r>
            <a:endParaRPr lang="en-US" sz="800">
              <a:solidFill>
                <a:schemeClr val="bg1"/>
              </a:solidFill>
            </a:endParaRPr>
          </a:p>
          <a:p>
            <a:r>
              <a:rPr lang="en-US" sz="800">
                <a:solidFill>
                  <a:schemeClr val="bg1"/>
                </a:solidFill>
                <a:ea typeface="+mn-lt"/>
                <a:cs typeface="+mn-lt"/>
              </a:rPr>
              <a:t>**Seigneur, E., &amp; de Lecea, L. (2020). Hypocretin (Orexin) Replacement Therapies. Medicine in Drug Discovery, 8, 100070-. https://doi.org/10.1016/j.medidd.2020.100070</a:t>
            </a:r>
          </a:p>
        </p:txBody>
      </p:sp>
      <p:pic>
        <p:nvPicPr>
          <p:cNvPr id="10" name="New Recording 13">
            <a:hlinkClick r:id="" action="ppaction://media"/>
            <a:extLst>
              <a:ext uri="{FF2B5EF4-FFF2-40B4-BE49-F238E27FC236}">
                <a16:creationId xmlns:a16="http://schemas.microsoft.com/office/drawing/2014/main" id="{23F18574-71BE-B722-9365-5A40B8F85C7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44475" y="5521325"/>
            <a:ext cx="730250" cy="730250"/>
          </a:xfrm>
          <a:prstGeom prst="rect">
            <a:avLst/>
          </a:prstGeom>
        </p:spPr>
      </p:pic>
    </p:spTree>
    <p:extLst>
      <p:ext uri="{BB962C8B-B14F-4D97-AF65-F5344CB8AC3E}">
        <p14:creationId xmlns:p14="http://schemas.microsoft.com/office/powerpoint/2010/main" val="143184967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798" fill="hold"/>
                                        <p:tgtEl>
                                          <p:spTgt spid="10"/>
                                        </p:tgtEl>
                                      </p:cBhvr>
                                    </p:cmd>
                                  </p:childTnLst>
                                </p:cTn>
                              </p:par>
                            </p:childTnLst>
                          </p:cTn>
                        </p:par>
                      </p:childTnLst>
                    </p:cTn>
                  </p:par>
                </p:childTnLst>
              </p:cTn>
              <p:nextCondLst>
                <p:cond evt="onClick" delay="0">
                  <p:tgtEl>
                    <p:spTgt spid="10"/>
                  </p:tgtEl>
                </p:cond>
              </p:nextCondLst>
            </p:seq>
            <p:audio>
              <p:cMediaNode>
                <p:cTn id="7" fill="hold" display="0">
                  <p:stCondLst>
                    <p:cond delay="indefinite"/>
                  </p:stCondLst>
                  <p:endCondLst>
                    <p:cond evt="onStopAudio" delay="0">
                      <p:tgtEl>
                        <p:sldTgt/>
                      </p:tgtEl>
                    </p:cond>
                  </p:endCondLst>
                </p:cTn>
                <p:tgtEl>
                  <p:spTgt spid="10"/>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35984-F060-99A9-9ED6-D43AAF9728C0}"/>
              </a:ext>
            </a:extLst>
          </p:cNvPr>
          <p:cNvSpPr>
            <a:spLocks noGrp="1"/>
          </p:cNvSpPr>
          <p:nvPr>
            <p:ph type="title"/>
          </p:nvPr>
        </p:nvSpPr>
        <p:spPr>
          <a:xfrm>
            <a:off x="228600" y="-535658"/>
            <a:ext cx="10240903" cy="1233488"/>
          </a:xfrm>
        </p:spPr>
        <p:txBody>
          <a:bodyPr/>
          <a:lstStyle/>
          <a:p>
            <a:r>
              <a:rPr lang="en-US"/>
              <a:t>Summary Slide</a:t>
            </a:r>
          </a:p>
        </p:txBody>
      </p:sp>
      <p:sp>
        <p:nvSpPr>
          <p:cNvPr id="3" name="Content Placeholder 2">
            <a:extLst>
              <a:ext uri="{FF2B5EF4-FFF2-40B4-BE49-F238E27FC236}">
                <a16:creationId xmlns:a16="http://schemas.microsoft.com/office/drawing/2014/main" id="{F70CF221-1772-B882-B266-05BE8862386B}"/>
              </a:ext>
            </a:extLst>
          </p:cNvPr>
          <p:cNvSpPr>
            <a:spLocks noGrp="1"/>
          </p:cNvSpPr>
          <p:nvPr>
            <p:ph idx="1"/>
          </p:nvPr>
        </p:nvSpPr>
        <p:spPr>
          <a:xfrm>
            <a:off x="228600" y="848114"/>
            <a:ext cx="10240903" cy="5322028"/>
          </a:xfrm>
        </p:spPr>
        <p:txBody>
          <a:bodyPr vert="horz" lIns="0" tIns="0" rIns="0" bIns="0" rtlCol="0" anchor="t">
            <a:normAutofit lnSpcReduction="10000"/>
          </a:bodyPr>
          <a:lstStyle/>
          <a:p>
            <a:pPr marL="285750" indent="-285750"/>
            <a:r>
              <a:rPr lang="en-US" sz="1400" u="sng">
                <a:ea typeface="+mn-lt"/>
                <a:cs typeface="+mn-lt"/>
              </a:rPr>
              <a:t>What is Orexin:</a:t>
            </a:r>
            <a:endParaRPr lang="en-US" sz="1400">
              <a:ea typeface="+mn-lt"/>
              <a:cs typeface="+mn-lt"/>
            </a:endParaRPr>
          </a:p>
          <a:p>
            <a:pPr lvl="1">
              <a:buFont typeface="Courier New,monospace" panose="020B0604020202020204" pitchFamily="34" charset="0"/>
              <a:buChar char="o"/>
            </a:pPr>
            <a:r>
              <a:rPr lang="en-US" sz="1400"/>
              <a:t>It is a protein synthesized in the hypothalamus, found in two forms A, and B, which has two receptors (1 and 2). Orexin receptors are mostly found in the CNS. It is involved in variety of functions, but the main one is the regulation of sleeping and walking. </a:t>
            </a:r>
          </a:p>
          <a:p>
            <a:pPr>
              <a:buFont typeface="Arial"/>
              <a:buChar char="•"/>
            </a:pPr>
            <a:r>
              <a:rPr lang="en-US" sz="1400" u="sng">
                <a:ea typeface="+mn-lt"/>
                <a:cs typeface="+mn-lt"/>
              </a:rPr>
              <a:t>An Autoimmune response:</a:t>
            </a:r>
            <a:endParaRPr lang="en-US" sz="1400">
              <a:ea typeface="+mn-lt"/>
              <a:cs typeface="+mn-lt"/>
            </a:endParaRPr>
          </a:p>
          <a:p>
            <a:pPr marL="971550" lvl="1" indent="-285750">
              <a:buFont typeface="Courier New,monospace"/>
              <a:buChar char="o"/>
            </a:pPr>
            <a:r>
              <a:rPr lang="en-US" sz="1400"/>
              <a:t>An autoimmune response is when the immune cells in the body lose tolerance towards self-cells and start to attack and destroy them which leads to an autoimmune disease.</a:t>
            </a:r>
          </a:p>
          <a:p>
            <a:r>
              <a:rPr lang="en-US" sz="1400" u="sng">
                <a:ea typeface="+mn-lt"/>
                <a:cs typeface="+mn-lt"/>
              </a:rPr>
              <a:t>Narcolepsy and Insomnia:</a:t>
            </a:r>
          </a:p>
          <a:p>
            <a:pPr lvl="1">
              <a:buFont typeface="Courier New" panose="020B0604020202020204" pitchFamily="34" charset="0"/>
              <a:buChar char="o"/>
            </a:pPr>
            <a:r>
              <a:rPr lang="en-US" sz="1400">
                <a:ea typeface="+mn-lt"/>
                <a:cs typeface="+mn-lt"/>
              </a:rPr>
              <a:t>Potential disorders which can be attributed to either a lack of or an enhanced expression of orexin at its receptors, it also plays into its overall function as a crucial neurotransmitter for sleep-wake regulation. </a:t>
            </a:r>
          </a:p>
          <a:p>
            <a:r>
              <a:rPr lang="en-US" sz="1400" u="sng">
                <a:ea typeface="+mn-lt"/>
                <a:cs typeface="+mn-lt"/>
              </a:rPr>
              <a:t>Immune Diseases and Pain Modulation:</a:t>
            </a:r>
          </a:p>
          <a:p>
            <a:pPr lvl="1">
              <a:buFont typeface="Courier New" panose="02070309020205020404" pitchFamily="49" charset="0"/>
              <a:buChar char="o"/>
            </a:pPr>
            <a:r>
              <a:rPr lang="en-US" sz="1400">
                <a:ea typeface="+mn-lt"/>
                <a:cs typeface="+mn-lt"/>
              </a:rPr>
              <a:t>Parkinson’s Disease studies are underway, and Alzheimer’s Disease studies have already shown the neuroprotective role that orexin and its receptor play. Due to binding to microglia, orexin signaling can either aid in pro-inflammatory or anti-inflammatory responses. </a:t>
            </a:r>
          </a:p>
          <a:p>
            <a:r>
              <a:rPr lang="en-US" sz="1400" u="sng">
                <a:ea typeface="+mn-lt"/>
                <a:cs typeface="+mn-lt"/>
              </a:rPr>
              <a:t>Research and Treatments:</a:t>
            </a:r>
            <a:endParaRPr lang="en-US" sz="1400"/>
          </a:p>
          <a:p>
            <a:pPr lvl="1">
              <a:buFont typeface="Courier New" panose="020B0604020202020204" pitchFamily="34" charset="0"/>
              <a:buChar char="o"/>
            </a:pPr>
            <a:r>
              <a:rPr lang="en-US" sz="1400">
                <a:ea typeface="+mn-lt"/>
                <a:cs typeface="+mn-lt"/>
              </a:rPr>
              <a:t>In summary, while current treatments for narcolepsy remain symptom-based, research is advancing towards therapies that target the disease’s underlying autoimmune and neurodegenerative processes, offering hope for more effective, long-term management strategies in the future.</a:t>
            </a:r>
            <a:endParaRPr lang="en-US" sz="1400"/>
          </a:p>
          <a:p>
            <a:endParaRPr lang="en-US"/>
          </a:p>
        </p:txBody>
      </p:sp>
      <p:sp>
        <p:nvSpPr>
          <p:cNvPr id="4" name="Date Placeholder 3">
            <a:extLst>
              <a:ext uri="{FF2B5EF4-FFF2-40B4-BE49-F238E27FC236}">
                <a16:creationId xmlns:a16="http://schemas.microsoft.com/office/drawing/2014/main" id="{F04E8F03-652B-1018-8709-DE0C5AE8EFAC}"/>
              </a:ext>
            </a:extLst>
          </p:cNvPr>
          <p:cNvSpPr>
            <a:spLocks noGrp="1"/>
          </p:cNvSpPr>
          <p:nvPr>
            <p:ph type="dt" sz="half" idx="10"/>
          </p:nvPr>
        </p:nvSpPr>
        <p:spPr/>
        <p:txBody>
          <a:bodyPr/>
          <a:lstStyle/>
          <a:p>
            <a:fld id="{4CA5A0CB-385F-4D16-A4A8-7C8586474C67}" type="datetime1">
              <a:rPr lang="en-US"/>
              <a:t>10/20/2024</a:t>
            </a:fld>
            <a:endParaRPr lang="en-US"/>
          </a:p>
        </p:txBody>
      </p:sp>
      <p:sp>
        <p:nvSpPr>
          <p:cNvPr id="6" name="Slide Number Placeholder 5">
            <a:extLst>
              <a:ext uri="{FF2B5EF4-FFF2-40B4-BE49-F238E27FC236}">
                <a16:creationId xmlns:a16="http://schemas.microsoft.com/office/drawing/2014/main" id="{9BB6EA85-7FA2-76EA-7E1D-5AD5152ACA19}"/>
              </a:ext>
            </a:extLst>
          </p:cNvPr>
          <p:cNvSpPr>
            <a:spLocks noGrp="1"/>
          </p:cNvSpPr>
          <p:nvPr>
            <p:ph type="sldNum" sz="quarter" idx="12"/>
          </p:nvPr>
        </p:nvSpPr>
        <p:spPr/>
        <p:txBody>
          <a:bodyPr/>
          <a:lstStyle/>
          <a:p>
            <a:fld id="{017DE1FC-E54A-4B87-A814-263D1E8654B2}" type="slidenum">
              <a:rPr lang="en-US" dirty="0"/>
              <a:t>15</a:t>
            </a:fld>
            <a:endParaRPr lang="en-US"/>
          </a:p>
        </p:txBody>
      </p:sp>
      <p:pic>
        <p:nvPicPr>
          <p:cNvPr id="5" name="Summary">
            <a:hlinkClick r:id="" action="ppaction://media"/>
            <a:extLst>
              <a:ext uri="{FF2B5EF4-FFF2-40B4-BE49-F238E27FC236}">
                <a16:creationId xmlns:a16="http://schemas.microsoft.com/office/drawing/2014/main" id="{3989B0A8-4E83-BE5A-C05E-85BFA95CBBD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941783" y="5326429"/>
            <a:ext cx="730250" cy="730250"/>
          </a:xfrm>
          <a:prstGeom prst="rect">
            <a:avLst/>
          </a:prstGeom>
        </p:spPr>
      </p:pic>
    </p:spTree>
    <p:extLst>
      <p:ext uri="{BB962C8B-B14F-4D97-AF65-F5344CB8AC3E}">
        <p14:creationId xmlns:p14="http://schemas.microsoft.com/office/powerpoint/2010/main" val="22346931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5928"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FB9B96-240F-6FE6-50C6-2E71A937F899}"/>
              </a:ext>
            </a:extLst>
          </p:cNvPr>
          <p:cNvSpPr>
            <a:spLocks noGrp="1"/>
          </p:cNvSpPr>
          <p:nvPr>
            <p:ph type="title"/>
          </p:nvPr>
        </p:nvSpPr>
        <p:spPr>
          <a:xfrm>
            <a:off x="566468" y="361758"/>
            <a:ext cx="10284035" cy="644017"/>
          </a:xfrm>
        </p:spPr>
        <p:txBody>
          <a:bodyPr/>
          <a:lstStyle/>
          <a:p>
            <a:r>
              <a:rPr lang="en-US"/>
              <a:t>References</a:t>
            </a:r>
          </a:p>
        </p:txBody>
      </p:sp>
      <p:sp>
        <p:nvSpPr>
          <p:cNvPr id="3" name="Content Placeholder 2">
            <a:extLst>
              <a:ext uri="{FF2B5EF4-FFF2-40B4-BE49-F238E27FC236}">
                <a16:creationId xmlns:a16="http://schemas.microsoft.com/office/drawing/2014/main" id="{0050C3A6-BBF5-93D4-44FC-936E45755AB0}"/>
              </a:ext>
            </a:extLst>
          </p:cNvPr>
          <p:cNvSpPr>
            <a:spLocks noGrp="1"/>
          </p:cNvSpPr>
          <p:nvPr>
            <p:ph idx="1"/>
          </p:nvPr>
        </p:nvSpPr>
        <p:spPr>
          <a:xfrm>
            <a:off x="267559" y="1121634"/>
            <a:ext cx="11656881" cy="5170822"/>
          </a:xfrm>
        </p:spPr>
        <p:txBody>
          <a:bodyPr vert="horz" lIns="0" tIns="0" rIns="0" bIns="0" rtlCol="0" anchor="t">
            <a:normAutofit fontScale="55000" lnSpcReduction="20000"/>
          </a:bodyPr>
          <a:lstStyle/>
          <a:p>
            <a:pPr marL="457200" indent="-457200">
              <a:buAutoNum type="arabicParenR"/>
            </a:pPr>
            <a:r>
              <a:rPr lang="en-US" sz="1300">
                <a:ea typeface="+mn-lt"/>
                <a:cs typeface="+mn-lt"/>
              </a:rPr>
              <a:t>Siegel, J. M. Hypocretin (orexin): role in normal behavior and neuropathology. </a:t>
            </a:r>
            <a:r>
              <a:rPr lang="en-US" sz="1300" i="1">
                <a:ea typeface="+mn-lt"/>
                <a:cs typeface="+mn-lt"/>
              </a:rPr>
              <a:t>Annu. Rev. Psychol. </a:t>
            </a:r>
            <a:r>
              <a:rPr lang="en-US" sz="1300" b="1">
                <a:ea typeface="+mn-lt"/>
                <a:cs typeface="+mn-lt"/>
              </a:rPr>
              <a:t>2004</a:t>
            </a:r>
            <a:r>
              <a:rPr lang="en-US" sz="1300" i="1">
                <a:ea typeface="+mn-lt"/>
                <a:cs typeface="+mn-lt"/>
              </a:rPr>
              <a:t>,</a:t>
            </a:r>
            <a:r>
              <a:rPr lang="en-US" sz="1300">
                <a:ea typeface="+mn-lt"/>
                <a:cs typeface="+mn-lt"/>
              </a:rPr>
              <a:t> </a:t>
            </a:r>
            <a:r>
              <a:rPr lang="en-US" sz="1300" i="1">
                <a:ea typeface="+mn-lt"/>
                <a:cs typeface="+mn-lt"/>
              </a:rPr>
              <a:t>55</a:t>
            </a:r>
            <a:r>
              <a:rPr lang="en-US" sz="1300">
                <a:ea typeface="+mn-lt"/>
                <a:cs typeface="+mn-lt"/>
              </a:rPr>
              <a:t>(1), 125-148. </a:t>
            </a:r>
            <a:endParaRPr lang="en-US" sz="1300"/>
          </a:p>
          <a:p>
            <a:pPr marL="457200" indent="-457200">
              <a:buAutoNum type="arabicParenR"/>
            </a:pPr>
            <a:r>
              <a:rPr lang="en-US" sz="1300">
                <a:ea typeface="+mn-lt"/>
                <a:cs typeface="+mn-lt"/>
              </a:rPr>
              <a:t>Leonard, C. S., &amp; </a:t>
            </a:r>
            <a:r>
              <a:rPr lang="en-US" sz="1300" err="1">
                <a:ea typeface="+mn-lt"/>
                <a:cs typeface="+mn-lt"/>
              </a:rPr>
              <a:t>Kukkonen</a:t>
            </a:r>
            <a:r>
              <a:rPr lang="en-US" sz="1300">
                <a:ea typeface="+mn-lt"/>
                <a:cs typeface="+mn-lt"/>
              </a:rPr>
              <a:t>, J. P. Orexin/hypocretin receptor </a:t>
            </a:r>
            <a:r>
              <a:rPr lang="en-US" sz="1300" err="1">
                <a:ea typeface="+mn-lt"/>
                <a:cs typeface="+mn-lt"/>
              </a:rPr>
              <a:t>signalling</a:t>
            </a:r>
            <a:r>
              <a:rPr lang="en-US" sz="1300">
                <a:ea typeface="+mn-lt"/>
                <a:cs typeface="+mn-lt"/>
              </a:rPr>
              <a:t>: a functional perspective. </a:t>
            </a:r>
            <a:r>
              <a:rPr lang="en-US" sz="1300" i="1">
                <a:ea typeface="+mn-lt"/>
                <a:cs typeface="+mn-lt"/>
              </a:rPr>
              <a:t>British journal of pharmacology</a:t>
            </a:r>
            <a:r>
              <a:rPr lang="en-US" sz="1300">
                <a:ea typeface="+mn-lt"/>
                <a:cs typeface="+mn-lt"/>
              </a:rPr>
              <a:t>, </a:t>
            </a:r>
            <a:r>
              <a:rPr lang="en-US" sz="1300" b="1">
                <a:ea typeface="+mn-lt"/>
                <a:cs typeface="+mn-lt"/>
              </a:rPr>
              <a:t>2014</a:t>
            </a:r>
            <a:r>
              <a:rPr lang="en-US" sz="1300">
                <a:ea typeface="+mn-lt"/>
                <a:cs typeface="+mn-lt"/>
              </a:rPr>
              <a:t>,</a:t>
            </a:r>
            <a:r>
              <a:rPr lang="en-US" sz="1300" i="1">
                <a:ea typeface="+mn-lt"/>
                <a:cs typeface="+mn-lt"/>
              </a:rPr>
              <a:t>171</a:t>
            </a:r>
            <a:r>
              <a:rPr lang="en-US" sz="1300">
                <a:ea typeface="+mn-lt"/>
                <a:cs typeface="+mn-lt"/>
              </a:rPr>
              <a:t>(2), 294-313.</a:t>
            </a:r>
          </a:p>
          <a:p>
            <a:pPr marL="457200" indent="-457200">
              <a:buAutoNum type="arabicParenR"/>
            </a:pPr>
            <a:r>
              <a:rPr lang="en-US" sz="1300" err="1">
                <a:ea typeface="+mn-lt"/>
                <a:cs typeface="+mn-lt"/>
              </a:rPr>
              <a:t>Lleo</a:t>
            </a:r>
            <a:r>
              <a:rPr lang="en-US" sz="1300">
                <a:ea typeface="+mn-lt"/>
                <a:cs typeface="+mn-lt"/>
              </a:rPr>
              <a:t>, A., </a:t>
            </a:r>
            <a:r>
              <a:rPr lang="en-US" sz="1300" err="1">
                <a:ea typeface="+mn-lt"/>
                <a:cs typeface="+mn-lt"/>
              </a:rPr>
              <a:t>Invernizzi</a:t>
            </a:r>
            <a:r>
              <a:rPr lang="en-US" sz="1300">
                <a:ea typeface="+mn-lt"/>
                <a:cs typeface="+mn-lt"/>
              </a:rPr>
              <a:t>, P., Gao, B., </a:t>
            </a:r>
            <a:r>
              <a:rPr lang="en-US" sz="1300" err="1">
                <a:ea typeface="+mn-lt"/>
                <a:cs typeface="+mn-lt"/>
              </a:rPr>
              <a:t>Podda</a:t>
            </a:r>
            <a:r>
              <a:rPr lang="en-US" sz="1300">
                <a:ea typeface="+mn-lt"/>
                <a:cs typeface="+mn-lt"/>
              </a:rPr>
              <a:t>, M., &amp; Gershwin, M. E. Definition of human autoimmunity—autoantibodies versus autoimmune disease. </a:t>
            </a:r>
            <a:r>
              <a:rPr lang="en-US" sz="1300" i="1">
                <a:ea typeface="+mn-lt"/>
                <a:cs typeface="+mn-lt"/>
              </a:rPr>
              <a:t>Autoimmunity reviews</a:t>
            </a:r>
            <a:r>
              <a:rPr lang="en-US" sz="1300">
                <a:ea typeface="+mn-lt"/>
                <a:cs typeface="+mn-lt"/>
              </a:rPr>
              <a:t>. </a:t>
            </a:r>
            <a:r>
              <a:rPr lang="en-US" sz="1300" b="1">
                <a:ea typeface="+mn-lt"/>
                <a:cs typeface="+mn-lt"/>
              </a:rPr>
              <a:t>2010</a:t>
            </a:r>
            <a:r>
              <a:rPr lang="en-US" sz="1300">
                <a:ea typeface="+mn-lt"/>
                <a:cs typeface="+mn-lt"/>
              </a:rPr>
              <a:t>, </a:t>
            </a:r>
            <a:r>
              <a:rPr lang="en-US" sz="1300" i="1">
                <a:ea typeface="+mn-lt"/>
                <a:cs typeface="+mn-lt"/>
              </a:rPr>
              <a:t>9</a:t>
            </a:r>
            <a:r>
              <a:rPr lang="en-US" sz="1300">
                <a:ea typeface="+mn-lt"/>
                <a:cs typeface="+mn-lt"/>
              </a:rPr>
              <a:t>(5), A259-A266.</a:t>
            </a:r>
            <a:endParaRPr lang="en-US" sz="1300"/>
          </a:p>
          <a:p>
            <a:pPr marL="342900" indent="-342900">
              <a:buAutoNum type="arabicParenR"/>
            </a:pPr>
            <a:r>
              <a:rPr lang="en-US" sz="1300" err="1">
                <a:solidFill>
                  <a:srgbClr val="222222"/>
                </a:solidFill>
                <a:ea typeface="+mn-lt"/>
                <a:cs typeface="+mn-lt"/>
              </a:rPr>
              <a:t>Valizadeh</a:t>
            </a:r>
            <a:r>
              <a:rPr lang="en-US" sz="1300">
                <a:solidFill>
                  <a:srgbClr val="222222"/>
                </a:solidFill>
                <a:ea typeface="+mn-lt"/>
                <a:cs typeface="+mn-lt"/>
              </a:rPr>
              <a:t>, P., </a:t>
            </a:r>
            <a:r>
              <a:rPr lang="en-US" sz="1300" err="1">
                <a:solidFill>
                  <a:srgbClr val="222222"/>
                </a:solidFill>
                <a:ea typeface="+mn-lt"/>
                <a:cs typeface="+mn-lt"/>
              </a:rPr>
              <a:t>Momtazmanesh</a:t>
            </a:r>
            <a:r>
              <a:rPr lang="en-US" sz="1300">
                <a:solidFill>
                  <a:srgbClr val="222222"/>
                </a:solidFill>
                <a:ea typeface="+mn-lt"/>
                <a:cs typeface="+mn-lt"/>
              </a:rPr>
              <a:t>, S., </a:t>
            </a:r>
            <a:r>
              <a:rPr lang="en-US" sz="1300" err="1">
                <a:solidFill>
                  <a:srgbClr val="222222"/>
                </a:solidFill>
                <a:ea typeface="+mn-lt"/>
                <a:cs typeface="+mn-lt"/>
              </a:rPr>
              <a:t>Plazzi</a:t>
            </a:r>
            <a:r>
              <a:rPr lang="en-US" sz="1300">
                <a:solidFill>
                  <a:srgbClr val="222222"/>
                </a:solidFill>
                <a:ea typeface="+mn-lt"/>
                <a:cs typeface="+mn-lt"/>
              </a:rPr>
              <a:t>, G., &amp; Rezaei, N. (2024). Connecting the dots: An updated review of the role of autoimmunity in narcolepsy and emerging immunotherapeutic approaches. Sleep Medicine, 113, 378–396. </a:t>
            </a:r>
            <a:r>
              <a:rPr lang="en-US" sz="1300">
                <a:solidFill>
                  <a:srgbClr val="222222"/>
                </a:solidFill>
                <a:ea typeface="+mn-lt"/>
                <a:cs typeface="+mn-lt"/>
                <a:hlinkClick r:id="rId2"/>
              </a:rPr>
              <a:t>https://doi.org/10.1016/j.sleep.2023.12.005</a:t>
            </a:r>
            <a:endParaRPr lang="en-US" sz="1300">
              <a:solidFill>
                <a:srgbClr val="222222"/>
              </a:solidFill>
            </a:endParaRPr>
          </a:p>
          <a:p>
            <a:pPr marL="457200" indent="-457200">
              <a:buAutoNum type="arabicParenR"/>
            </a:pPr>
            <a:endParaRPr lang="en-US" sz="1300"/>
          </a:p>
          <a:p>
            <a:pPr marL="342900" indent="-342900">
              <a:buAutoNum type="arabicParenR"/>
            </a:pPr>
            <a:r>
              <a:rPr lang="en-US" sz="1300" err="1">
                <a:solidFill>
                  <a:srgbClr val="222222"/>
                </a:solidFill>
                <a:ea typeface="+mn-lt"/>
                <a:cs typeface="+mn-lt"/>
              </a:rPr>
              <a:t>Dauvilliers</a:t>
            </a:r>
            <a:r>
              <a:rPr lang="en-US" sz="1300">
                <a:solidFill>
                  <a:srgbClr val="222222"/>
                </a:solidFill>
                <a:ea typeface="+mn-lt"/>
                <a:cs typeface="+mn-lt"/>
              </a:rPr>
              <a:t>, Y., Arnulf, I., &amp; </a:t>
            </a:r>
            <a:r>
              <a:rPr lang="en-US" sz="1300" err="1">
                <a:solidFill>
                  <a:srgbClr val="222222"/>
                </a:solidFill>
                <a:ea typeface="+mn-lt"/>
                <a:cs typeface="+mn-lt"/>
              </a:rPr>
              <a:t>Mignot</a:t>
            </a:r>
            <a:r>
              <a:rPr lang="en-US" sz="1300">
                <a:solidFill>
                  <a:srgbClr val="222222"/>
                </a:solidFill>
                <a:ea typeface="+mn-lt"/>
                <a:cs typeface="+mn-lt"/>
              </a:rPr>
              <a:t>, E. (2007). Narcolepsy with cataplexy. The Lancet (North American Edition), 369(9560), 499–511.</a:t>
            </a:r>
          </a:p>
          <a:p>
            <a:pPr marL="342900" indent="-342900">
              <a:buFont typeface="Arial" panose="020B0604020202020204" pitchFamily="34" charset="0"/>
              <a:buAutoNum type="arabicParenR"/>
            </a:pPr>
            <a:r>
              <a:rPr lang="en-CA" sz="1300">
                <a:solidFill>
                  <a:srgbClr val="222222"/>
                </a:solidFill>
                <a:effectLst/>
                <a:ea typeface="Times New Roman" panose="02020603050405020304" pitchFamily="18" charset="0"/>
                <a:cs typeface="Times New Roman" panose="02020603050405020304" pitchFamily="18" charset="0"/>
              </a:rPr>
              <a:t> </a:t>
            </a:r>
            <a:r>
              <a:rPr lang="en-US" sz="1300" err="1">
                <a:solidFill>
                  <a:srgbClr val="222222"/>
                </a:solidFill>
                <a:effectLst/>
                <a:ea typeface="Times New Roman" panose="02020603050405020304" pitchFamily="18" charset="0"/>
                <a:cs typeface="Times New Roman" panose="02020603050405020304" pitchFamily="18" charset="0"/>
              </a:rPr>
              <a:t>Becquet</a:t>
            </a:r>
            <a:r>
              <a:rPr lang="en-US" sz="1300">
                <a:solidFill>
                  <a:srgbClr val="222222"/>
                </a:solidFill>
                <a:effectLst/>
                <a:ea typeface="Times New Roman" panose="02020603050405020304" pitchFamily="18" charset="0"/>
                <a:cs typeface="Times New Roman" panose="02020603050405020304" pitchFamily="18" charset="0"/>
              </a:rPr>
              <a:t>, L.; Abad, C.; </a:t>
            </a:r>
            <a:r>
              <a:rPr lang="en-US" sz="1300" err="1">
                <a:solidFill>
                  <a:srgbClr val="222222"/>
                </a:solidFill>
                <a:effectLst/>
                <a:ea typeface="Times New Roman" panose="02020603050405020304" pitchFamily="18" charset="0"/>
                <a:cs typeface="Times New Roman" panose="02020603050405020304" pitchFamily="18" charset="0"/>
              </a:rPr>
              <a:t>Leclercq</a:t>
            </a:r>
            <a:r>
              <a:rPr lang="en-US" sz="1300">
                <a:solidFill>
                  <a:srgbClr val="222222"/>
                </a:solidFill>
                <a:effectLst/>
                <a:ea typeface="Times New Roman" panose="02020603050405020304" pitchFamily="18" charset="0"/>
                <a:cs typeface="Times New Roman" panose="02020603050405020304" pitchFamily="18" charset="0"/>
              </a:rPr>
              <a:t>, M.; </a:t>
            </a:r>
            <a:r>
              <a:rPr lang="en-US" sz="1300" err="1">
                <a:solidFill>
                  <a:srgbClr val="222222"/>
                </a:solidFill>
                <a:effectLst/>
                <a:ea typeface="Times New Roman" panose="02020603050405020304" pitchFamily="18" charset="0"/>
                <a:cs typeface="Times New Roman" panose="02020603050405020304" pitchFamily="18" charset="0"/>
              </a:rPr>
              <a:t>Miel</a:t>
            </a:r>
            <a:r>
              <a:rPr lang="en-US" sz="1300">
                <a:solidFill>
                  <a:srgbClr val="222222"/>
                </a:solidFill>
                <a:effectLst/>
                <a:ea typeface="Times New Roman" panose="02020603050405020304" pitchFamily="18" charset="0"/>
                <a:cs typeface="Times New Roman" panose="02020603050405020304" pitchFamily="18" charset="0"/>
              </a:rPr>
              <a:t>, C.; Jean, L.; </a:t>
            </a:r>
            <a:r>
              <a:rPr lang="en-US" sz="1300" err="1">
                <a:solidFill>
                  <a:srgbClr val="222222"/>
                </a:solidFill>
                <a:effectLst/>
                <a:ea typeface="Times New Roman" panose="02020603050405020304" pitchFamily="18" charset="0"/>
                <a:cs typeface="Times New Roman" panose="02020603050405020304" pitchFamily="18" charset="0"/>
              </a:rPr>
              <a:t>Riou</a:t>
            </a:r>
            <a:r>
              <a:rPr lang="en-US" sz="1300">
                <a:solidFill>
                  <a:srgbClr val="222222"/>
                </a:solidFill>
                <a:effectLst/>
                <a:ea typeface="Times New Roman" panose="02020603050405020304" pitchFamily="18" charset="0"/>
                <a:cs typeface="Times New Roman" panose="02020603050405020304" pitchFamily="18" charset="0"/>
              </a:rPr>
              <a:t>, G.; </a:t>
            </a:r>
            <a:r>
              <a:rPr lang="en-US" sz="1300" err="1">
                <a:solidFill>
                  <a:srgbClr val="222222"/>
                </a:solidFill>
                <a:effectLst/>
                <a:ea typeface="Times New Roman" panose="02020603050405020304" pitchFamily="18" charset="0"/>
                <a:cs typeface="Times New Roman" panose="02020603050405020304" pitchFamily="18" charset="0"/>
              </a:rPr>
              <a:t>Couvineau</a:t>
            </a:r>
            <a:r>
              <a:rPr lang="en-US" sz="1300">
                <a:solidFill>
                  <a:srgbClr val="222222"/>
                </a:solidFill>
                <a:effectLst/>
                <a:ea typeface="Times New Roman" panose="02020603050405020304" pitchFamily="18" charset="0"/>
                <a:cs typeface="Times New Roman" panose="02020603050405020304" pitchFamily="18" charset="0"/>
              </a:rPr>
              <a:t>, A.; Boyer, O.; Tan, Y.-V. Systemic Administration of Orexin A Ameliorates Established Experimental Autoimmune Encephalomyelitis by Diminishing Neuroinflammation. </a:t>
            </a:r>
            <a:r>
              <a:rPr lang="en-US" sz="1300" i="1">
                <a:solidFill>
                  <a:srgbClr val="222222"/>
                </a:solidFill>
                <a:effectLst/>
                <a:ea typeface="Times New Roman" panose="02020603050405020304" pitchFamily="18" charset="0"/>
                <a:cs typeface="Times New Roman" panose="02020603050405020304" pitchFamily="18" charset="0"/>
              </a:rPr>
              <a:t>Journal of Neuroinflammation</a:t>
            </a:r>
            <a:r>
              <a:rPr lang="en-US" sz="1300">
                <a:solidFill>
                  <a:srgbClr val="222222"/>
                </a:solidFill>
                <a:effectLst/>
                <a:ea typeface="Times New Roman" panose="02020603050405020304" pitchFamily="18" charset="0"/>
                <a:cs typeface="Times New Roman" panose="02020603050405020304" pitchFamily="18" charset="0"/>
              </a:rPr>
              <a:t> </a:t>
            </a:r>
            <a:r>
              <a:rPr lang="en-US" sz="1300" b="1">
                <a:solidFill>
                  <a:srgbClr val="222222"/>
                </a:solidFill>
                <a:effectLst/>
                <a:ea typeface="Times New Roman" panose="02020603050405020304" pitchFamily="18" charset="0"/>
                <a:cs typeface="Times New Roman" panose="02020603050405020304" pitchFamily="18" charset="0"/>
              </a:rPr>
              <a:t>2019</a:t>
            </a:r>
            <a:r>
              <a:rPr lang="en-US" sz="1300">
                <a:solidFill>
                  <a:srgbClr val="222222"/>
                </a:solidFill>
                <a:effectLst/>
                <a:ea typeface="Times New Roman" panose="02020603050405020304" pitchFamily="18" charset="0"/>
                <a:cs typeface="Times New Roman" panose="02020603050405020304" pitchFamily="18" charset="0"/>
              </a:rPr>
              <a:t>, </a:t>
            </a:r>
            <a:r>
              <a:rPr lang="en-US" sz="1300" i="1">
                <a:solidFill>
                  <a:srgbClr val="222222"/>
                </a:solidFill>
                <a:effectLst/>
                <a:ea typeface="Times New Roman" panose="02020603050405020304" pitchFamily="18" charset="0"/>
                <a:cs typeface="Times New Roman" panose="02020603050405020304" pitchFamily="18" charset="0"/>
              </a:rPr>
              <a:t>16</a:t>
            </a:r>
            <a:r>
              <a:rPr lang="en-US" sz="1300">
                <a:solidFill>
                  <a:srgbClr val="222222"/>
                </a:solidFill>
                <a:effectLst/>
                <a:ea typeface="Times New Roman" panose="02020603050405020304" pitchFamily="18" charset="0"/>
                <a:cs typeface="Times New Roman" panose="02020603050405020304" pitchFamily="18" charset="0"/>
              </a:rPr>
              <a:t>, 64. </a:t>
            </a:r>
            <a:r>
              <a:rPr lang="en-US" sz="1300">
                <a:effectLst/>
                <a:ea typeface="Times New Roman" panose="02020603050405020304" pitchFamily="18" charset="0"/>
                <a:cs typeface="Times New Roman" panose="02020603050405020304" pitchFamily="18" charset="0"/>
                <a:hlinkClick r:id="rId3"/>
              </a:rPr>
              <a:t>https://doi.org/10.1186/s12974-019-1447-y</a:t>
            </a:r>
            <a:r>
              <a:rPr lang="en-US" sz="1300">
                <a:solidFill>
                  <a:srgbClr val="222222"/>
                </a:solidFill>
                <a:effectLst/>
                <a:ea typeface="Times New Roman" panose="02020603050405020304" pitchFamily="18" charset="0"/>
                <a:cs typeface="Times New Roman" panose="02020603050405020304" pitchFamily="18" charset="0"/>
              </a:rPr>
              <a:t>.</a:t>
            </a:r>
          </a:p>
          <a:p>
            <a:pPr marL="342900" indent="-342900">
              <a:buFont typeface="Arial" panose="020B0604020202020204" pitchFamily="34" charset="0"/>
              <a:buAutoNum type="arabicParenR"/>
            </a:pPr>
            <a:r>
              <a:rPr lang="en-US" sz="1300" err="1">
                <a:solidFill>
                  <a:srgbClr val="222222"/>
                </a:solidFill>
                <a:effectLst/>
                <a:ea typeface="Times New Roman" panose="02020603050405020304" pitchFamily="18" charset="0"/>
                <a:cs typeface="Times New Roman" panose="02020603050405020304" pitchFamily="18" charset="0"/>
              </a:rPr>
              <a:t>Störmer</a:t>
            </a:r>
            <a:r>
              <a:rPr lang="en-US" sz="1300">
                <a:solidFill>
                  <a:srgbClr val="222222"/>
                </a:solidFill>
                <a:effectLst/>
                <a:ea typeface="Times New Roman" panose="02020603050405020304" pitchFamily="18" charset="0"/>
                <a:cs typeface="Times New Roman" panose="02020603050405020304" pitchFamily="18" charset="0"/>
              </a:rPr>
              <a:t>, V. S.; </a:t>
            </a:r>
            <a:r>
              <a:rPr lang="en-US" sz="1300" err="1">
                <a:solidFill>
                  <a:srgbClr val="222222"/>
                </a:solidFill>
                <a:effectLst/>
                <a:ea typeface="Times New Roman" panose="02020603050405020304" pitchFamily="18" charset="0"/>
                <a:cs typeface="Times New Roman" panose="02020603050405020304" pitchFamily="18" charset="0"/>
              </a:rPr>
              <a:t>Passow</a:t>
            </a:r>
            <a:r>
              <a:rPr lang="en-US" sz="1300">
                <a:solidFill>
                  <a:srgbClr val="222222"/>
                </a:solidFill>
                <a:effectLst/>
                <a:ea typeface="Times New Roman" panose="02020603050405020304" pitchFamily="18" charset="0"/>
                <a:cs typeface="Times New Roman" panose="02020603050405020304" pitchFamily="18" charset="0"/>
              </a:rPr>
              <a:t>, S.; </a:t>
            </a:r>
            <a:r>
              <a:rPr lang="en-US" sz="1300" err="1">
                <a:solidFill>
                  <a:srgbClr val="222222"/>
                </a:solidFill>
                <a:effectLst/>
                <a:ea typeface="Times New Roman" panose="02020603050405020304" pitchFamily="18" charset="0"/>
                <a:cs typeface="Times New Roman" panose="02020603050405020304" pitchFamily="18" charset="0"/>
              </a:rPr>
              <a:t>Biesenack</a:t>
            </a:r>
            <a:r>
              <a:rPr lang="en-US" sz="1300">
                <a:solidFill>
                  <a:srgbClr val="222222"/>
                </a:solidFill>
                <a:effectLst/>
                <a:ea typeface="Times New Roman" panose="02020603050405020304" pitchFamily="18" charset="0"/>
                <a:cs typeface="Times New Roman" panose="02020603050405020304" pitchFamily="18" charset="0"/>
              </a:rPr>
              <a:t>, J.; Li, S.-C. Dopaminergic and Cholinergic Modulations of Visual-Spatial Attention and Working Memory: Insights from Molecular Genetic Research and Implications for Adult Cognitive Development. </a:t>
            </a:r>
            <a:r>
              <a:rPr lang="en-US" sz="1300" i="1">
                <a:solidFill>
                  <a:srgbClr val="222222"/>
                </a:solidFill>
                <a:effectLst/>
                <a:ea typeface="Times New Roman" panose="02020603050405020304" pitchFamily="18" charset="0"/>
                <a:cs typeface="Times New Roman" panose="02020603050405020304" pitchFamily="18" charset="0"/>
              </a:rPr>
              <a:t>Dev Psychol</a:t>
            </a:r>
            <a:r>
              <a:rPr lang="en-US" sz="1300">
                <a:solidFill>
                  <a:srgbClr val="222222"/>
                </a:solidFill>
                <a:effectLst/>
                <a:ea typeface="Times New Roman" panose="02020603050405020304" pitchFamily="18" charset="0"/>
                <a:cs typeface="Times New Roman" panose="02020603050405020304" pitchFamily="18" charset="0"/>
              </a:rPr>
              <a:t> </a:t>
            </a:r>
            <a:r>
              <a:rPr lang="en-US" sz="1300" b="1">
                <a:solidFill>
                  <a:srgbClr val="222222"/>
                </a:solidFill>
                <a:effectLst/>
                <a:ea typeface="Times New Roman" panose="02020603050405020304" pitchFamily="18" charset="0"/>
                <a:cs typeface="Times New Roman" panose="02020603050405020304" pitchFamily="18" charset="0"/>
              </a:rPr>
              <a:t>2012</a:t>
            </a:r>
            <a:r>
              <a:rPr lang="en-US" sz="1300">
                <a:solidFill>
                  <a:srgbClr val="222222"/>
                </a:solidFill>
                <a:effectLst/>
                <a:ea typeface="Times New Roman" panose="02020603050405020304" pitchFamily="18" charset="0"/>
                <a:cs typeface="Times New Roman" panose="02020603050405020304" pitchFamily="18" charset="0"/>
              </a:rPr>
              <a:t>, </a:t>
            </a:r>
            <a:r>
              <a:rPr lang="en-US" sz="1300" i="1">
                <a:solidFill>
                  <a:srgbClr val="222222"/>
                </a:solidFill>
                <a:effectLst/>
                <a:ea typeface="Times New Roman" panose="02020603050405020304" pitchFamily="18" charset="0"/>
                <a:cs typeface="Times New Roman" panose="02020603050405020304" pitchFamily="18" charset="0"/>
              </a:rPr>
              <a:t>48</a:t>
            </a:r>
            <a:r>
              <a:rPr lang="en-US" sz="1300">
                <a:solidFill>
                  <a:srgbClr val="222222"/>
                </a:solidFill>
                <a:effectLst/>
                <a:ea typeface="Times New Roman" panose="02020603050405020304" pitchFamily="18" charset="0"/>
                <a:cs typeface="Times New Roman" panose="02020603050405020304" pitchFamily="18" charset="0"/>
              </a:rPr>
              <a:t> (3), 875–889. </a:t>
            </a:r>
            <a:r>
              <a:rPr lang="en-US" sz="1300">
                <a:effectLst/>
                <a:ea typeface="Times New Roman" panose="02020603050405020304" pitchFamily="18" charset="0"/>
                <a:cs typeface="Times New Roman" panose="02020603050405020304" pitchFamily="18" charset="0"/>
              </a:rPr>
              <a:t>https://doi.org/10.1037/a0026198</a:t>
            </a:r>
            <a:r>
              <a:rPr lang="en-US" sz="1300">
                <a:solidFill>
                  <a:srgbClr val="222222"/>
                </a:solidFill>
                <a:effectLst/>
                <a:ea typeface="Times New Roman" panose="02020603050405020304" pitchFamily="18" charset="0"/>
                <a:cs typeface="Times New Roman" panose="02020603050405020304" pitchFamily="18" charset="0"/>
              </a:rPr>
              <a:t>.</a:t>
            </a:r>
            <a:endParaRPr lang="en-CA" sz="1300">
              <a:effectLst/>
              <a:ea typeface="Times New Roman" panose="02020603050405020304" pitchFamily="18" charset="0"/>
              <a:cs typeface="Times New Roman" panose="02020603050405020304" pitchFamily="18" charset="0"/>
            </a:endParaRPr>
          </a:p>
          <a:p>
            <a:pPr marL="342900" indent="-342900">
              <a:buFont typeface="Arial" panose="020B0604020202020204" pitchFamily="34" charset="0"/>
              <a:buAutoNum type="arabicParenR"/>
            </a:pPr>
            <a:r>
              <a:rPr lang="en-US" sz="1300">
                <a:solidFill>
                  <a:srgbClr val="222222"/>
                </a:solidFill>
                <a:effectLst/>
                <a:ea typeface="Times New Roman" panose="02020603050405020304" pitchFamily="18" charset="0"/>
                <a:cs typeface="Times New Roman" panose="02020603050405020304" pitchFamily="18" charset="0"/>
              </a:rPr>
              <a:t>Davies, J.; Chen, J.; Pink, R.; Carter, D.; Saunders, N.; </a:t>
            </a:r>
            <a:r>
              <a:rPr lang="en-US" sz="1300" err="1">
                <a:solidFill>
                  <a:srgbClr val="222222"/>
                </a:solidFill>
                <a:effectLst/>
                <a:ea typeface="Times New Roman" panose="02020603050405020304" pitchFamily="18" charset="0"/>
                <a:cs typeface="Times New Roman" panose="02020603050405020304" pitchFamily="18" charset="0"/>
              </a:rPr>
              <a:t>Sotiriadis</a:t>
            </a:r>
            <a:r>
              <a:rPr lang="en-US" sz="1300">
                <a:solidFill>
                  <a:srgbClr val="222222"/>
                </a:solidFill>
                <a:effectLst/>
                <a:ea typeface="Times New Roman" panose="02020603050405020304" pitchFamily="18" charset="0"/>
                <a:cs typeface="Times New Roman" panose="02020603050405020304" pitchFamily="18" charset="0"/>
              </a:rPr>
              <a:t>, G.; Bai, B.; Pan, Y.; Howlett, D.; Payne, A.; </a:t>
            </a:r>
            <a:r>
              <a:rPr lang="en-US" sz="1300" err="1">
                <a:solidFill>
                  <a:srgbClr val="222222"/>
                </a:solidFill>
                <a:effectLst/>
                <a:ea typeface="Times New Roman" panose="02020603050405020304" pitchFamily="18" charset="0"/>
                <a:cs typeface="Times New Roman" panose="02020603050405020304" pitchFamily="18" charset="0"/>
              </a:rPr>
              <a:t>Randeva</a:t>
            </a:r>
            <a:r>
              <a:rPr lang="en-US" sz="1300">
                <a:solidFill>
                  <a:srgbClr val="222222"/>
                </a:solidFill>
                <a:effectLst/>
                <a:ea typeface="Times New Roman" panose="02020603050405020304" pitchFamily="18" charset="0"/>
                <a:cs typeface="Times New Roman" panose="02020603050405020304" pitchFamily="18" charset="0"/>
              </a:rPr>
              <a:t>, H.; </a:t>
            </a:r>
            <a:r>
              <a:rPr lang="en-US" sz="1300" err="1">
                <a:solidFill>
                  <a:srgbClr val="222222"/>
                </a:solidFill>
                <a:effectLst/>
                <a:ea typeface="Times New Roman" panose="02020603050405020304" pitchFamily="18" charset="0"/>
                <a:cs typeface="Times New Roman" panose="02020603050405020304" pitchFamily="18" charset="0"/>
              </a:rPr>
              <a:t>Karteris</a:t>
            </a:r>
            <a:r>
              <a:rPr lang="en-US" sz="1300">
                <a:solidFill>
                  <a:srgbClr val="222222"/>
                </a:solidFill>
                <a:effectLst/>
                <a:ea typeface="Times New Roman" panose="02020603050405020304" pitchFamily="18" charset="0"/>
                <a:cs typeface="Times New Roman" panose="02020603050405020304" pitchFamily="18" charset="0"/>
              </a:rPr>
              <a:t>, E. Orexin Receptors Exert a Neuroprotective Effect in Alzheimer’s Disease (AD) via Heterodimerization with GPR103. </a:t>
            </a:r>
            <a:r>
              <a:rPr lang="en-US" sz="1300" i="1">
                <a:solidFill>
                  <a:srgbClr val="222222"/>
                </a:solidFill>
                <a:effectLst/>
                <a:ea typeface="Times New Roman" panose="02020603050405020304" pitchFamily="18" charset="0"/>
                <a:cs typeface="Times New Roman" panose="02020603050405020304" pitchFamily="18" charset="0"/>
              </a:rPr>
              <a:t>Sci Rep</a:t>
            </a:r>
            <a:r>
              <a:rPr lang="en-US" sz="1300">
                <a:solidFill>
                  <a:srgbClr val="222222"/>
                </a:solidFill>
                <a:effectLst/>
                <a:ea typeface="Times New Roman" panose="02020603050405020304" pitchFamily="18" charset="0"/>
                <a:cs typeface="Times New Roman" panose="02020603050405020304" pitchFamily="18" charset="0"/>
              </a:rPr>
              <a:t> </a:t>
            </a:r>
            <a:r>
              <a:rPr lang="en-US" sz="1300" b="1">
                <a:solidFill>
                  <a:srgbClr val="222222"/>
                </a:solidFill>
                <a:effectLst/>
                <a:ea typeface="Times New Roman" panose="02020603050405020304" pitchFamily="18" charset="0"/>
                <a:cs typeface="Times New Roman" panose="02020603050405020304" pitchFamily="18" charset="0"/>
              </a:rPr>
              <a:t>2015</a:t>
            </a:r>
            <a:r>
              <a:rPr lang="en-US" sz="1300">
                <a:solidFill>
                  <a:srgbClr val="222222"/>
                </a:solidFill>
                <a:effectLst/>
                <a:ea typeface="Times New Roman" panose="02020603050405020304" pitchFamily="18" charset="0"/>
                <a:cs typeface="Times New Roman" panose="02020603050405020304" pitchFamily="18" charset="0"/>
              </a:rPr>
              <a:t>, </a:t>
            </a:r>
            <a:r>
              <a:rPr lang="en-US" sz="1300" i="1">
                <a:solidFill>
                  <a:srgbClr val="222222"/>
                </a:solidFill>
                <a:effectLst/>
                <a:ea typeface="Times New Roman" panose="02020603050405020304" pitchFamily="18" charset="0"/>
                <a:cs typeface="Times New Roman" panose="02020603050405020304" pitchFamily="18" charset="0"/>
              </a:rPr>
              <a:t>5</a:t>
            </a:r>
            <a:r>
              <a:rPr lang="en-US" sz="1300">
                <a:solidFill>
                  <a:srgbClr val="222222"/>
                </a:solidFill>
                <a:effectLst/>
                <a:ea typeface="Times New Roman" panose="02020603050405020304" pitchFamily="18" charset="0"/>
                <a:cs typeface="Times New Roman" panose="02020603050405020304" pitchFamily="18" charset="0"/>
              </a:rPr>
              <a:t> (1), 12584. </a:t>
            </a:r>
            <a:r>
              <a:rPr lang="en-US" sz="1300">
                <a:effectLst/>
                <a:ea typeface="Times New Roman" panose="02020603050405020304" pitchFamily="18" charset="0"/>
                <a:cs typeface="Times New Roman" panose="02020603050405020304" pitchFamily="18" charset="0"/>
              </a:rPr>
              <a:t>https://doi.org/10.1038/srep12584</a:t>
            </a:r>
            <a:r>
              <a:rPr lang="en-US" sz="1300">
                <a:solidFill>
                  <a:srgbClr val="222222"/>
                </a:solidFill>
                <a:effectLst/>
                <a:ea typeface="Times New Roman" panose="02020603050405020304" pitchFamily="18" charset="0"/>
                <a:cs typeface="Times New Roman" panose="02020603050405020304" pitchFamily="18" charset="0"/>
              </a:rPr>
              <a:t>.</a:t>
            </a:r>
            <a:endParaRPr lang="en-CA" sz="1300">
              <a:effectLst/>
              <a:ea typeface="Times New Roman" panose="02020603050405020304" pitchFamily="18" charset="0"/>
              <a:cs typeface="Times New Roman" panose="02020603050405020304" pitchFamily="18" charset="0"/>
            </a:endParaRPr>
          </a:p>
          <a:p>
            <a:pPr marL="342900" indent="-342900">
              <a:buFont typeface="Arial" panose="020B0604020202020204" pitchFamily="34" charset="0"/>
              <a:buAutoNum type="arabicParenR"/>
            </a:pPr>
            <a:r>
              <a:rPr lang="en-US" sz="1300">
                <a:solidFill>
                  <a:srgbClr val="222222"/>
                </a:solidFill>
                <a:effectLst/>
                <a:ea typeface="Times New Roman" panose="02020603050405020304" pitchFamily="18" charset="0"/>
                <a:cs typeface="Times New Roman" panose="02020603050405020304" pitchFamily="18" charset="0"/>
              </a:rPr>
              <a:t>Y, M.; K, D.; S, Y.; T, N.; H, O.; S, S.; T, A. Expression and Localization of the Orexin-1 Receptor (OX1R) after Traumatic Brain Injury in Mice. </a:t>
            </a:r>
            <a:r>
              <a:rPr lang="en-US" sz="1300" i="1">
                <a:solidFill>
                  <a:srgbClr val="222222"/>
                </a:solidFill>
                <a:effectLst/>
                <a:ea typeface="Times New Roman" panose="02020603050405020304" pitchFamily="18" charset="0"/>
                <a:cs typeface="Times New Roman" panose="02020603050405020304" pitchFamily="18" charset="0"/>
              </a:rPr>
              <a:t>Journal of molecular neuroscience : MN</a:t>
            </a:r>
            <a:r>
              <a:rPr lang="en-US" sz="1300">
                <a:solidFill>
                  <a:srgbClr val="222222"/>
                </a:solidFill>
                <a:effectLst/>
                <a:ea typeface="Times New Roman" panose="02020603050405020304" pitchFamily="18" charset="0"/>
                <a:cs typeface="Times New Roman" panose="02020603050405020304" pitchFamily="18" charset="0"/>
              </a:rPr>
              <a:t> </a:t>
            </a:r>
            <a:r>
              <a:rPr lang="en-US" sz="1300" b="1">
                <a:solidFill>
                  <a:srgbClr val="222222"/>
                </a:solidFill>
                <a:effectLst/>
                <a:ea typeface="Times New Roman" panose="02020603050405020304" pitchFamily="18" charset="0"/>
                <a:cs typeface="Times New Roman" panose="02020603050405020304" pitchFamily="18" charset="0"/>
              </a:rPr>
              <a:t>2011</a:t>
            </a:r>
            <a:r>
              <a:rPr lang="en-US" sz="1300">
                <a:solidFill>
                  <a:srgbClr val="222222"/>
                </a:solidFill>
                <a:effectLst/>
                <a:ea typeface="Times New Roman" panose="02020603050405020304" pitchFamily="18" charset="0"/>
                <a:cs typeface="Times New Roman" panose="02020603050405020304" pitchFamily="18" charset="0"/>
              </a:rPr>
              <a:t>, </a:t>
            </a:r>
            <a:r>
              <a:rPr lang="en-US" sz="1300" i="1">
                <a:solidFill>
                  <a:srgbClr val="222222"/>
                </a:solidFill>
                <a:effectLst/>
                <a:ea typeface="Times New Roman" panose="02020603050405020304" pitchFamily="18" charset="0"/>
                <a:cs typeface="Times New Roman" panose="02020603050405020304" pitchFamily="18" charset="0"/>
              </a:rPr>
              <a:t>43</a:t>
            </a:r>
            <a:r>
              <a:rPr lang="en-US" sz="1300">
                <a:solidFill>
                  <a:srgbClr val="222222"/>
                </a:solidFill>
                <a:effectLst/>
                <a:ea typeface="Times New Roman" panose="02020603050405020304" pitchFamily="18" charset="0"/>
                <a:cs typeface="Times New Roman" panose="02020603050405020304" pitchFamily="18" charset="0"/>
              </a:rPr>
              <a:t> (2). </a:t>
            </a:r>
            <a:r>
              <a:rPr lang="en-US" sz="1300">
                <a:effectLst/>
                <a:ea typeface="Times New Roman" panose="02020603050405020304" pitchFamily="18" charset="0"/>
                <a:cs typeface="Times New Roman" panose="02020603050405020304" pitchFamily="18" charset="0"/>
              </a:rPr>
              <a:t>https://doi.org/10.1007/s12031-010-9438-6</a:t>
            </a:r>
            <a:r>
              <a:rPr lang="en-US" sz="1300">
                <a:solidFill>
                  <a:srgbClr val="222222"/>
                </a:solidFill>
                <a:effectLst/>
                <a:ea typeface="Times New Roman" panose="02020603050405020304" pitchFamily="18" charset="0"/>
                <a:cs typeface="Times New Roman" panose="02020603050405020304" pitchFamily="18" charset="0"/>
              </a:rPr>
              <a:t>.</a:t>
            </a:r>
            <a:endParaRPr lang="en-CA" sz="1300">
              <a:effectLst/>
              <a:ea typeface="Times New Roman" panose="02020603050405020304" pitchFamily="18" charset="0"/>
              <a:cs typeface="Times New Roman" panose="02020603050405020304" pitchFamily="18" charset="0"/>
            </a:endParaRPr>
          </a:p>
          <a:p>
            <a:pPr marL="342900" indent="-342900">
              <a:buFont typeface="Arial" panose="020B0604020202020204" pitchFamily="34" charset="0"/>
              <a:buAutoNum type="arabicParenR"/>
            </a:pPr>
            <a:endParaRPr lang="en-US" sz="1300"/>
          </a:p>
          <a:p>
            <a:pPr marL="457200" indent="-457200">
              <a:buFont typeface="Arial" panose="020B0604020202020204" pitchFamily="34" charset="0"/>
              <a:buAutoNum type="arabicParenR"/>
            </a:pPr>
            <a:r>
              <a:rPr lang="en-US" sz="1300">
                <a:solidFill>
                  <a:srgbClr val="222222"/>
                </a:solidFill>
                <a:effectLst/>
                <a:ea typeface="Times New Roman" panose="02020603050405020304" pitchFamily="18" charset="0"/>
                <a:cs typeface="Times New Roman" panose="02020603050405020304" pitchFamily="18" charset="0"/>
              </a:rPr>
              <a:t>Hu, X.; Li, P.; Guo, Y.; Wang, H.; Leak, R. K.; Chen, S.; Gao, Y.; Chen, J. Microglia/Macrophage Polarization Dynamics Reveal Novel Mechanism of Injury Expansion after Focal Cerebral Ischemia. </a:t>
            </a:r>
            <a:r>
              <a:rPr lang="en-US" sz="1300" i="1">
                <a:solidFill>
                  <a:srgbClr val="222222"/>
                </a:solidFill>
                <a:effectLst/>
                <a:ea typeface="Times New Roman" panose="02020603050405020304" pitchFamily="18" charset="0"/>
                <a:cs typeface="Times New Roman" panose="02020603050405020304" pitchFamily="18" charset="0"/>
              </a:rPr>
              <a:t>Stroke</a:t>
            </a:r>
            <a:r>
              <a:rPr lang="en-US" sz="1300">
                <a:solidFill>
                  <a:srgbClr val="222222"/>
                </a:solidFill>
                <a:effectLst/>
                <a:ea typeface="Times New Roman" panose="02020603050405020304" pitchFamily="18" charset="0"/>
                <a:cs typeface="Times New Roman" panose="02020603050405020304" pitchFamily="18" charset="0"/>
              </a:rPr>
              <a:t> </a:t>
            </a:r>
            <a:r>
              <a:rPr lang="en-US" sz="1300" b="1">
                <a:solidFill>
                  <a:srgbClr val="222222"/>
                </a:solidFill>
                <a:effectLst/>
                <a:ea typeface="Times New Roman" panose="02020603050405020304" pitchFamily="18" charset="0"/>
                <a:cs typeface="Times New Roman" panose="02020603050405020304" pitchFamily="18" charset="0"/>
              </a:rPr>
              <a:t>2012</a:t>
            </a:r>
            <a:r>
              <a:rPr lang="en-US" sz="1300">
                <a:solidFill>
                  <a:srgbClr val="222222"/>
                </a:solidFill>
                <a:effectLst/>
                <a:ea typeface="Times New Roman" panose="02020603050405020304" pitchFamily="18" charset="0"/>
                <a:cs typeface="Times New Roman" panose="02020603050405020304" pitchFamily="18" charset="0"/>
              </a:rPr>
              <a:t>, </a:t>
            </a:r>
            <a:r>
              <a:rPr lang="en-US" sz="1300" i="1">
                <a:solidFill>
                  <a:srgbClr val="222222"/>
                </a:solidFill>
                <a:effectLst/>
                <a:ea typeface="Times New Roman" panose="02020603050405020304" pitchFamily="18" charset="0"/>
                <a:cs typeface="Times New Roman" panose="02020603050405020304" pitchFamily="18" charset="0"/>
              </a:rPr>
              <a:t>43</a:t>
            </a:r>
            <a:r>
              <a:rPr lang="en-US" sz="1300">
                <a:solidFill>
                  <a:srgbClr val="222222"/>
                </a:solidFill>
                <a:effectLst/>
                <a:ea typeface="Times New Roman" panose="02020603050405020304" pitchFamily="18" charset="0"/>
                <a:cs typeface="Times New Roman" panose="02020603050405020304" pitchFamily="18" charset="0"/>
              </a:rPr>
              <a:t> (11), 3063–3070. </a:t>
            </a:r>
            <a:r>
              <a:rPr lang="en-US" sz="1300">
                <a:effectLst/>
                <a:ea typeface="Times New Roman" panose="02020603050405020304" pitchFamily="18" charset="0"/>
                <a:cs typeface="Times New Roman" panose="02020603050405020304" pitchFamily="18" charset="0"/>
              </a:rPr>
              <a:t>https://doi.org/10.1161/STROKEAHA.112.659656</a:t>
            </a:r>
            <a:r>
              <a:rPr lang="en-US" sz="1300">
                <a:solidFill>
                  <a:srgbClr val="222222"/>
                </a:solidFill>
                <a:effectLst/>
                <a:ea typeface="Times New Roman" panose="02020603050405020304" pitchFamily="18" charset="0"/>
                <a:cs typeface="Times New Roman" panose="02020603050405020304" pitchFamily="18" charset="0"/>
              </a:rPr>
              <a:t>. </a:t>
            </a:r>
            <a:endParaRPr lang="en-CA" sz="1300">
              <a:effectLst/>
              <a:ea typeface="Times New Roman" panose="02020603050405020304" pitchFamily="18" charset="0"/>
              <a:cs typeface="Times New Roman" panose="02020603050405020304" pitchFamily="18" charset="0"/>
            </a:endParaRPr>
          </a:p>
          <a:p>
            <a:pPr marL="457200" indent="-457200">
              <a:buFont typeface="Arial" panose="020B0604020202020204" pitchFamily="34" charset="0"/>
              <a:buAutoNum type="arabicParenR"/>
            </a:pPr>
            <a:r>
              <a:rPr lang="en-US" sz="1300">
                <a:solidFill>
                  <a:srgbClr val="222222"/>
                </a:solidFill>
                <a:effectLst/>
                <a:ea typeface="Times New Roman" panose="02020603050405020304" pitchFamily="18" charset="0"/>
                <a:cs typeface="Times New Roman" panose="02020603050405020304" pitchFamily="18" charset="0"/>
              </a:rPr>
              <a:t>Perry, V. H.; Holmes, C. Microglial Priming in Neurodegenerative Disease. </a:t>
            </a:r>
            <a:r>
              <a:rPr lang="en-US" sz="1300" i="1">
                <a:solidFill>
                  <a:srgbClr val="222222"/>
                </a:solidFill>
                <a:effectLst/>
                <a:ea typeface="Times New Roman" panose="02020603050405020304" pitchFamily="18" charset="0"/>
                <a:cs typeface="Times New Roman" panose="02020603050405020304" pitchFamily="18" charset="0"/>
              </a:rPr>
              <a:t>Nat Rev Neurol</a:t>
            </a:r>
            <a:r>
              <a:rPr lang="en-US" sz="1300">
                <a:solidFill>
                  <a:srgbClr val="222222"/>
                </a:solidFill>
                <a:effectLst/>
                <a:ea typeface="Times New Roman" panose="02020603050405020304" pitchFamily="18" charset="0"/>
                <a:cs typeface="Times New Roman" panose="02020603050405020304" pitchFamily="18" charset="0"/>
              </a:rPr>
              <a:t> </a:t>
            </a:r>
            <a:r>
              <a:rPr lang="en-US" sz="1300" b="1">
                <a:solidFill>
                  <a:srgbClr val="222222"/>
                </a:solidFill>
                <a:effectLst/>
                <a:ea typeface="Times New Roman" panose="02020603050405020304" pitchFamily="18" charset="0"/>
                <a:cs typeface="Times New Roman" panose="02020603050405020304" pitchFamily="18" charset="0"/>
              </a:rPr>
              <a:t>2014</a:t>
            </a:r>
            <a:r>
              <a:rPr lang="en-US" sz="1300">
                <a:solidFill>
                  <a:srgbClr val="222222"/>
                </a:solidFill>
                <a:effectLst/>
                <a:ea typeface="Times New Roman" panose="02020603050405020304" pitchFamily="18" charset="0"/>
                <a:cs typeface="Times New Roman" panose="02020603050405020304" pitchFamily="18" charset="0"/>
              </a:rPr>
              <a:t>, </a:t>
            </a:r>
            <a:r>
              <a:rPr lang="en-US" sz="1300" i="1">
                <a:solidFill>
                  <a:srgbClr val="222222"/>
                </a:solidFill>
                <a:effectLst/>
                <a:ea typeface="Times New Roman" panose="02020603050405020304" pitchFamily="18" charset="0"/>
                <a:cs typeface="Times New Roman" panose="02020603050405020304" pitchFamily="18" charset="0"/>
              </a:rPr>
              <a:t>10</a:t>
            </a:r>
            <a:r>
              <a:rPr lang="en-US" sz="1300">
                <a:solidFill>
                  <a:srgbClr val="222222"/>
                </a:solidFill>
                <a:effectLst/>
                <a:ea typeface="Times New Roman" panose="02020603050405020304" pitchFamily="18" charset="0"/>
                <a:cs typeface="Times New Roman" panose="02020603050405020304" pitchFamily="18" charset="0"/>
              </a:rPr>
              <a:t> (4), 217–224. </a:t>
            </a:r>
            <a:r>
              <a:rPr lang="en-US" sz="1300">
                <a:effectLst/>
                <a:ea typeface="Times New Roman" panose="02020603050405020304" pitchFamily="18" charset="0"/>
                <a:cs typeface="Times New Roman" panose="02020603050405020304" pitchFamily="18" charset="0"/>
              </a:rPr>
              <a:t>https://doi.org/10.1038/nrneurol.2014.38</a:t>
            </a:r>
            <a:r>
              <a:rPr lang="en-US" sz="1300">
                <a:solidFill>
                  <a:srgbClr val="222222"/>
                </a:solidFill>
                <a:effectLst/>
                <a:ea typeface="Times New Roman" panose="02020603050405020304" pitchFamily="18" charset="0"/>
                <a:cs typeface="Times New Roman" panose="02020603050405020304" pitchFamily="18" charset="0"/>
              </a:rPr>
              <a:t>. </a:t>
            </a:r>
            <a:endParaRPr lang="en-US" sz="1300"/>
          </a:p>
          <a:p>
            <a:pPr marL="342900" indent="-342900">
              <a:buAutoNum type="arabicParenR"/>
            </a:pPr>
            <a:r>
              <a:rPr lang="fr-CA" sz="1300" err="1">
                <a:solidFill>
                  <a:srgbClr val="222222"/>
                </a:solidFill>
                <a:ea typeface="+mn-lt"/>
                <a:cs typeface="+mn-lt"/>
              </a:rPr>
              <a:t>Mahlios</a:t>
            </a:r>
            <a:r>
              <a:rPr lang="fr-CA" sz="1300">
                <a:solidFill>
                  <a:srgbClr val="222222"/>
                </a:solidFill>
                <a:ea typeface="+mn-lt"/>
                <a:cs typeface="+mn-lt"/>
              </a:rPr>
              <a:t>, J., De la </a:t>
            </a:r>
            <a:r>
              <a:rPr lang="fr-CA" sz="1300" err="1">
                <a:solidFill>
                  <a:srgbClr val="222222"/>
                </a:solidFill>
                <a:ea typeface="+mn-lt"/>
                <a:cs typeface="+mn-lt"/>
              </a:rPr>
              <a:t>Herrán</a:t>
            </a:r>
            <a:r>
              <a:rPr lang="fr-CA" sz="1300">
                <a:solidFill>
                  <a:srgbClr val="222222"/>
                </a:solidFill>
                <a:ea typeface="+mn-lt"/>
                <a:cs typeface="+mn-lt"/>
              </a:rPr>
              <a:t>-Arita, A. K., &amp; Mignot, E. (2013). </a:t>
            </a:r>
            <a:r>
              <a:rPr lang="en-US" sz="1300">
                <a:solidFill>
                  <a:srgbClr val="222222"/>
                </a:solidFill>
                <a:ea typeface="+mn-lt"/>
                <a:cs typeface="+mn-lt"/>
              </a:rPr>
              <a:t>The autoimmune basis of narcolepsy. </a:t>
            </a:r>
            <a:r>
              <a:rPr lang="fr-CA" sz="1300" err="1">
                <a:solidFill>
                  <a:srgbClr val="222222"/>
                </a:solidFill>
                <a:ea typeface="+mn-lt"/>
                <a:cs typeface="+mn-lt"/>
              </a:rPr>
              <a:t>Current</a:t>
            </a:r>
            <a:r>
              <a:rPr lang="fr-CA" sz="1300">
                <a:solidFill>
                  <a:srgbClr val="222222"/>
                </a:solidFill>
                <a:ea typeface="+mn-lt"/>
                <a:cs typeface="+mn-lt"/>
              </a:rPr>
              <a:t> Opinion in </a:t>
            </a:r>
            <a:r>
              <a:rPr lang="fr-CA" sz="1300" err="1">
                <a:solidFill>
                  <a:srgbClr val="222222"/>
                </a:solidFill>
                <a:ea typeface="+mn-lt"/>
                <a:cs typeface="+mn-lt"/>
              </a:rPr>
              <a:t>Neurobiology</a:t>
            </a:r>
            <a:r>
              <a:rPr lang="fr-CA" sz="1300">
                <a:solidFill>
                  <a:srgbClr val="222222"/>
                </a:solidFill>
                <a:ea typeface="+mn-lt"/>
                <a:cs typeface="+mn-lt"/>
              </a:rPr>
              <a:t>, 23(5), 767–773. </a:t>
            </a:r>
            <a:r>
              <a:rPr lang="fr-CA" sz="1300">
                <a:solidFill>
                  <a:srgbClr val="222222"/>
                </a:solidFill>
                <a:ea typeface="+mn-lt"/>
                <a:cs typeface="+mn-lt"/>
                <a:hlinkClick r:id="rId4"/>
              </a:rPr>
              <a:t>https://doi.org/10.1016/j.conb.2013.04.013</a:t>
            </a:r>
            <a:endParaRPr lang="en-US" sz="1300"/>
          </a:p>
          <a:p>
            <a:pPr marL="457200" indent="-457200">
              <a:buAutoNum type="arabicParenR"/>
            </a:pPr>
            <a:endParaRPr lang="en-US" sz="1300"/>
          </a:p>
          <a:p>
            <a:pPr marL="342900" indent="-342900">
              <a:buAutoNum type="arabicParenR"/>
            </a:pPr>
            <a:r>
              <a:rPr lang="fr-CA" sz="1300">
                <a:solidFill>
                  <a:srgbClr val="222222"/>
                </a:solidFill>
                <a:ea typeface="+mn-lt"/>
                <a:cs typeface="+mn-lt"/>
              </a:rPr>
              <a:t>Seigneur, E., &amp; de </a:t>
            </a:r>
            <a:r>
              <a:rPr lang="fr-CA" sz="1300" err="1">
                <a:solidFill>
                  <a:srgbClr val="222222"/>
                </a:solidFill>
                <a:ea typeface="+mn-lt"/>
                <a:cs typeface="+mn-lt"/>
              </a:rPr>
              <a:t>Lecea</a:t>
            </a:r>
            <a:r>
              <a:rPr lang="fr-CA" sz="1300">
                <a:solidFill>
                  <a:srgbClr val="222222"/>
                </a:solidFill>
                <a:ea typeface="+mn-lt"/>
                <a:cs typeface="+mn-lt"/>
              </a:rPr>
              <a:t>, L. (2020). </a:t>
            </a:r>
            <a:r>
              <a:rPr lang="en-US" sz="1300">
                <a:solidFill>
                  <a:srgbClr val="222222"/>
                </a:solidFill>
                <a:ea typeface="+mn-lt"/>
                <a:cs typeface="+mn-lt"/>
              </a:rPr>
              <a:t>Hypocretin (Orexin) Replacement Therapies. Medicine in Drug Discovery, 8, 100070-. </a:t>
            </a:r>
            <a:r>
              <a:rPr lang="en-US" sz="1300">
                <a:solidFill>
                  <a:srgbClr val="222222"/>
                </a:solidFill>
                <a:ea typeface="+mn-lt"/>
                <a:cs typeface="+mn-lt"/>
                <a:hlinkClick r:id="rId5"/>
              </a:rPr>
              <a:t>https://doi.org/10.1016/j.medidd.2020.100070</a:t>
            </a:r>
            <a:endParaRPr lang="en-US" sz="1300"/>
          </a:p>
          <a:p>
            <a:pPr marL="457200" indent="-457200">
              <a:buAutoNum type="arabicParenR"/>
            </a:pPr>
            <a:endParaRPr lang="en-US" sz="1300"/>
          </a:p>
          <a:p>
            <a:pPr marL="342900" indent="-342900">
              <a:buAutoNum type="arabicParenR"/>
            </a:pPr>
            <a:r>
              <a:rPr lang="en-US" sz="1300" err="1">
                <a:solidFill>
                  <a:srgbClr val="222222"/>
                </a:solidFill>
                <a:ea typeface="+mn-lt"/>
                <a:cs typeface="+mn-lt"/>
              </a:rPr>
              <a:t>Partinen</a:t>
            </a:r>
            <a:r>
              <a:rPr lang="en-US" sz="1300">
                <a:solidFill>
                  <a:srgbClr val="222222"/>
                </a:solidFill>
                <a:ea typeface="+mn-lt"/>
                <a:cs typeface="+mn-lt"/>
              </a:rPr>
              <a:t>, M., </a:t>
            </a:r>
            <a:r>
              <a:rPr lang="en-US" sz="1300" err="1">
                <a:solidFill>
                  <a:srgbClr val="222222"/>
                </a:solidFill>
                <a:ea typeface="+mn-lt"/>
                <a:cs typeface="+mn-lt"/>
              </a:rPr>
              <a:t>Saarenpää-Heikkilä</a:t>
            </a:r>
            <a:r>
              <a:rPr lang="en-US" sz="1300">
                <a:solidFill>
                  <a:srgbClr val="222222"/>
                </a:solidFill>
                <a:ea typeface="+mn-lt"/>
                <a:cs typeface="+mn-lt"/>
              </a:rPr>
              <a:t>, O., </a:t>
            </a:r>
            <a:r>
              <a:rPr lang="en-US" sz="1300" err="1">
                <a:solidFill>
                  <a:srgbClr val="222222"/>
                </a:solidFill>
                <a:ea typeface="+mn-lt"/>
                <a:cs typeface="+mn-lt"/>
              </a:rPr>
              <a:t>Ilveskoski</a:t>
            </a:r>
            <a:r>
              <a:rPr lang="en-US" sz="1300">
                <a:solidFill>
                  <a:srgbClr val="222222"/>
                </a:solidFill>
                <a:ea typeface="+mn-lt"/>
                <a:cs typeface="+mn-lt"/>
              </a:rPr>
              <a:t>, I., </a:t>
            </a:r>
            <a:r>
              <a:rPr lang="en-US" sz="1300" err="1">
                <a:solidFill>
                  <a:srgbClr val="222222"/>
                </a:solidFill>
                <a:ea typeface="+mn-lt"/>
                <a:cs typeface="+mn-lt"/>
              </a:rPr>
              <a:t>Hublin</a:t>
            </a:r>
            <a:r>
              <a:rPr lang="en-US" sz="1300">
                <a:solidFill>
                  <a:srgbClr val="222222"/>
                </a:solidFill>
                <a:ea typeface="+mn-lt"/>
                <a:cs typeface="+mn-lt"/>
              </a:rPr>
              <a:t>, C., </a:t>
            </a:r>
            <a:r>
              <a:rPr lang="en-US" sz="1300" err="1">
                <a:solidFill>
                  <a:srgbClr val="222222"/>
                </a:solidFill>
                <a:ea typeface="+mn-lt"/>
                <a:cs typeface="+mn-lt"/>
              </a:rPr>
              <a:t>Linna</a:t>
            </a:r>
            <a:r>
              <a:rPr lang="en-US" sz="1300">
                <a:solidFill>
                  <a:srgbClr val="222222"/>
                </a:solidFill>
                <a:ea typeface="+mn-lt"/>
                <a:cs typeface="+mn-lt"/>
              </a:rPr>
              <a:t>, M., </a:t>
            </a:r>
            <a:r>
              <a:rPr lang="en-US" sz="1300" err="1">
                <a:solidFill>
                  <a:srgbClr val="222222"/>
                </a:solidFill>
                <a:ea typeface="+mn-lt"/>
                <a:cs typeface="+mn-lt"/>
              </a:rPr>
              <a:t>Olsén</a:t>
            </a:r>
            <a:r>
              <a:rPr lang="en-US" sz="1300">
                <a:solidFill>
                  <a:srgbClr val="222222"/>
                </a:solidFill>
                <a:ea typeface="+mn-lt"/>
                <a:cs typeface="+mn-lt"/>
              </a:rPr>
              <a:t>, P., </a:t>
            </a:r>
            <a:r>
              <a:rPr lang="en-US" sz="1300" err="1">
                <a:solidFill>
                  <a:srgbClr val="222222"/>
                </a:solidFill>
                <a:ea typeface="+mn-lt"/>
                <a:cs typeface="+mn-lt"/>
              </a:rPr>
              <a:t>Nokelainen</a:t>
            </a:r>
            <a:r>
              <a:rPr lang="en-US" sz="1300">
                <a:solidFill>
                  <a:srgbClr val="222222"/>
                </a:solidFill>
                <a:ea typeface="+mn-lt"/>
                <a:cs typeface="+mn-lt"/>
              </a:rPr>
              <a:t>, P., </a:t>
            </a:r>
            <a:r>
              <a:rPr lang="en-US" sz="1300" err="1">
                <a:solidFill>
                  <a:srgbClr val="222222"/>
                </a:solidFill>
                <a:ea typeface="+mn-lt"/>
                <a:cs typeface="+mn-lt"/>
              </a:rPr>
              <a:t>Alén</a:t>
            </a:r>
            <a:r>
              <a:rPr lang="en-US" sz="1300">
                <a:solidFill>
                  <a:srgbClr val="222222"/>
                </a:solidFill>
                <a:ea typeface="+mn-lt"/>
                <a:cs typeface="+mn-lt"/>
              </a:rPr>
              <a:t>, R., </a:t>
            </a:r>
            <a:r>
              <a:rPr lang="en-US" sz="1300" err="1">
                <a:solidFill>
                  <a:srgbClr val="222222"/>
                </a:solidFill>
                <a:ea typeface="+mn-lt"/>
                <a:cs typeface="+mn-lt"/>
              </a:rPr>
              <a:t>Wallden</a:t>
            </a:r>
            <a:r>
              <a:rPr lang="en-US" sz="1300">
                <a:solidFill>
                  <a:srgbClr val="222222"/>
                </a:solidFill>
                <a:ea typeface="+mn-lt"/>
                <a:cs typeface="+mn-lt"/>
              </a:rPr>
              <a:t>, T., </a:t>
            </a:r>
            <a:r>
              <a:rPr lang="en-US" sz="1300" err="1">
                <a:solidFill>
                  <a:srgbClr val="222222"/>
                </a:solidFill>
                <a:ea typeface="+mn-lt"/>
                <a:cs typeface="+mn-lt"/>
              </a:rPr>
              <a:t>Espo</a:t>
            </a:r>
            <a:r>
              <a:rPr lang="en-US" sz="1300">
                <a:solidFill>
                  <a:srgbClr val="222222"/>
                </a:solidFill>
                <a:ea typeface="+mn-lt"/>
                <a:cs typeface="+mn-lt"/>
              </a:rPr>
              <a:t>, M., </a:t>
            </a:r>
            <a:r>
              <a:rPr lang="en-US" sz="1300" err="1">
                <a:solidFill>
                  <a:srgbClr val="222222"/>
                </a:solidFill>
                <a:ea typeface="+mn-lt"/>
                <a:cs typeface="+mn-lt"/>
              </a:rPr>
              <a:t>Rusanen</a:t>
            </a:r>
            <a:r>
              <a:rPr lang="en-US" sz="1300">
                <a:solidFill>
                  <a:srgbClr val="222222"/>
                </a:solidFill>
                <a:ea typeface="+mn-lt"/>
                <a:cs typeface="+mn-lt"/>
              </a:rPr>
              <a:t>, H., </a:t>
            </a:r>
            <a:r>
              <a:rPr lang="en-US" sz="1300" err="1">
                <a:solidFill>
                  <a:srgbClr val="222222"/>
                </a:solidFill>
                <a:ea typeface="+mn-lt"/>
                <a:cs typeface="+mn-lt"/>
              </a:rPr>
              <a:t>Olme</a:t>
            </a:r>
            <a:r>
              <a:rPr lang="en-US" sz="1300">
                <a:solidFill>
                  <a:srgbClr val="222222"/>
                </a:solidFill>
                <a:ea typeface="+mn-lt"/>
                <a:cs typeface="+mn-lt"/>
              </a:rPr>
              <a:t>, J., </a:t>
            </a:r>
            <a:r>
              <a:rPr lang="en-US" sz="1300" err="1">
                <a:solidFill>
                  <a:srgbClr val="222222"/>
                </a:solidFill>
                <a:ea typeface="+mn-lt"/>
                <a:cs typeface="+mn-lt"/>
              </a:rPr>
              <a:t>Sätilä</a:t>
            </a:r>
            <a:r>
              <a:rPr lang="en-US" sz="1300">
                <a:solidFill>
                  <a:srgbClr val="222222"/>
                </a:solidFill>
                <a:ea typeface="+mn-lt"/>
                <a:cs typeface="+mn-lt"/>
              </a:rPr>
              <a:t>, H., </a:t>
            </a:r>
            <a:r>
              <a:rPr lang="en-US" sz="1300" err="1">
                <a:solidFill>
                  <a:srgbClr val="222222"/>
                </a:solidFill>
                <a:ea typeface="+mn-lt"/>
                <a:cs typeface="+mn-lt"/>
              </a:rPr>
              <a:t>Arikka</a:t>
            </a:r>
            <a:r>
              <a:rPr lang="en-US" sz="1300">
                <a:solidFill>
                  <a:srgbClr val="222222"/>
                </a:solidFill>
                <a:ea typeface="+mn-lt"/>
                <a:cs typeface="+mn-lt"/>
              </a:rPr>
              <a:t>, H., </a:t>
            </a:r>
            <a:r>
              <a:rPr lang="en-US" sz="1300" err="1">
                <a:solidFill>
                  <a:srgbClr val="222222"/>
                </a:solidFill>
                <a:ea typeface="+mn-lt"/>
                <a:cs typeface="+mn-lt"/>
              </a:rPr>
              <a:t>Kaipainen</a:t>
            </a:r>
            <a:r>
              <a:rPr lang="en-US" sz="1300">
                <a:solidFill>
                  <a:srgbClr val="222222"/>
                </a:solidFill>
                <a:ea typeface="+mn-lt"/>
                <a:cs typeface="+mn-lt"/>
              </a:rPr>
              <a:t>, P., </a:t>
            </a:r>
            <a:r>
              <a:rPr lang="en-US" sz="1300" err="1">
                <a:solidFill>
                  <a:srgbClr val="222222"/>
                </a:solidFill>
                <a:ea typeface="+mn-lt"/>
                <a:cs typeface="+mn-lt"/>
              </a:rPr>
              <a:t>Julkunen</a:t>
            </a:r>
            <a:r>
              <a:rPr lang="en-US" sz="1300">
                <a:solidFill>
                  <a:srgbClr val="222222"/>
                </a:solidFill>
                <a:ea typeface="+mn-lt"/>
                <a:cs typeface="+mn-lt"/>
              </a:rPr>
              <a:t>, I., &amp; </a:t>
            </a:r>
            <a:r>
              <a:rPr lang="en-US" sz="1300" err="1">
                <a:solidFill>
                  <a:srgbClr val="222222"/>
                </a:solidFill>
                <a:ea typeface="+mn-lt"/>
                <a:cs typeface="+mn-lt"/>
              </a:rPr>
              <a:t>Kirjavainen</a:t>
            </a:r>
            <a:r>
              <a:rPr lang="en-US" sz="1300">
                <a:solidFill>
                  <a:srgbClr val="222222"/>
                </a:solidFill>
                <a:ea typeface="+mn-lt"/>
                <a:cs typeface="+mn-lt"/>
              </a:rPr>
              <a:t>, T. (2012). Increased incidence and clinical picture of childhood narcolepsy following the 2009 H1N1 pandemic vaccination campaign in Finland. </a:t>
            </a:r>
            <a:r>
              <a:rPr lang="en-US" sz="1300" err="1">
                <a:solidFill>
                  <a:srgbClr val="222222"/>
                </a:solidFill>
                <a:ea typeface="+mn-lt"/>
                <a:cs typeface="+mn-lt"/>
              </a:rPr>
              <a:t>PloS</a:t>
            </a:r>
            <a:r>
              <a:rPr lang="en-US" sz="1300">
                <a:solidFill>
                  <a:srgbClr val="222222"/>
                </a:solidFill>
                <a:ea typeface="+mn-lt"/>
                <a:cs typeface="+mn-lt"/>
              </a:rPr>
              <a:t> One, 7(3), e33723–e33723. </a:t>
            </a:r>
            <a:r>
              <a:rPr lang="en-US" sz="1300">
                <a:solidFill>
                  <a:srgbClr val="222222"/>
                </a:solidFill>
                <a:ea typeface="+mn-lt"/>
                <a:cs typeface="+mn-lt"/>
                <a:hlinkClick r:id="rId6"/>
              </a:rPr>
              <a:t>https://doi.org/10.1371/journal.pone.0033723</a:t>
            </a:r>
            <a:endParaRPr lang="en-US" sz="1300"/>
          </a:p>
          <a:p>
            <a:pPr marL="457200" indent="-457200">
              <a:buAutoNum type="arabicParenR"/>
            </a:pPr>
            <a:endParaRPr lang="en-US" sz="1300"/>
          </a:p>
          <a:p>
            <a:pPr marL="342900" indent="-342900">
              <a:buAutoNum type="arabicParenR"/>
            </a:pPr>
            <a:r>
              <a:rPr lang="en-US" sz="1300">
                <a:solidFill>
                  <a:srgbClr val="222222"/>
                </a:solidFill>
                <a:ea typeface="+mn-lt"/>
                <a:cs typeface="+mn-lt"/>
              </a:rPr>
              <a:t>Bae, C. J., Zee, P. C., Leary, E. B., Fuller, D. S., </a:t>
            </a:r>
            <a:r>
              <a:rPr lang="en-US" sz="1300" err="1">
                <a:solidFill>
                  <a:srgbClr val="222222"/>
                </a:solidFill>
                <a:ea typeface="+mn-lt"/>
                <a:cs typeface="+mn-lt"/>
              </a:rPr>
              <a:t>Macfadden</a:t>
            </a:r>
            <a:r>
              <a:rPr lang="en-US" sz="1300">
                <a:solidFill>
                  <a:srgbClr val="222222"/>
                </a:solidFill>
                <a:ea typeface="+mn-lt"/>
                <a:cs typeface="+mn-lt"/>
              </a:rPr>
              <a:t>, W., Candler, S., </a:t>
            </a:r>
            <a:r>
              <a:rPr lang="en-US" sz="1300" err="1">
                <a:solidFill>
                  <a:srgbClr val="222222"/>
                </a:solidFill>
                <a:ea typeface="+mn-lt"/>
                <a:cs typeface="+mn-lt"/>
              </a:rPr>
              <a:t>Steininger</a:t>
            </a:r>
            <a:r>
              <a:rPr lang="en-US" sz="1300">
                <a:solidFill>
                  <a:srgbClr val="222222"/>
                </a:solidFill>
                <a:ea typeface="+mn-lt"/>
                <a:cs typeface="+mn-lt"/>
              </a:rPr>
              <a:t>, T. L., &amp; Husain, A. M. (2024). Corrigendum to “Effectiveness and tolerability in people with narcolepsy transitioning from sodium </a:t>
            </a:r>
            <a:r>
              <a:rPr lang="en-US" sz="1300" err="1">
                <a:solidFill>
                  <a:srgbClr val="222222"/>
                </a:solidFill>
                <a:ea typeface="+mn-lt"/>
                <a:cs typeface="+mn-lt"/>
              </a:rPr>
              <a:t>oxybate</a:t>
            </a:r>
            <a:r>
              <a:rPr lang="en-US" sz="1300">
                <a:solidFill>
                  <a:srgbClr val="222222"/>
                </a:solidFill>
                <a:ea typeface="+mn-lt"/>
                <a:cs typeface="+mn-lt"/>
              </a:rPr>
              <a:t> to low-sodium </a:t>
            </a:r>
            <a:r>
              <a:rPr lang="en-US" sz="1300" err="1">
                <a:solidFill>
                  <a:srgbClr val="222222"/>
                </a:solidFill>
                <a:ea typeface="+mn-lt"/>
                <a:cs typeface="+mn-lt"/>
              </a:rPr>
              <a:t>oxybate</a:t>
            </a:r>
            <a:r>
              <a:rPr lang="en-US" sz="1300">
                <a:solidFill>
                  <a:srgbClr val="222222"/>
                </a:solidFill>
                <a:ea typeface="+mn-lt"/>
                <a:cs typeface="+mn-lt"/>
              </a:rPr>
              <a:t>: Data from the real-world TENOR study” [Sleep Med. 109 (2023) 65–74 ISSN 1389–9457]. Sleep Medicine, 119, 17–18. </a:t>
            </a:r>
            <a:r>
              <a:rPr lang="en-US" sz="1300">
                <a:solidFill>
                  <a:srgbClr val="222222"/>
                </a:solidFill>
                <a:ea typeface="+mn-lt"/>
                <a:cs typeface="+mn-lt"/>
                <a:hlinkClick r:id="rId7"/>
              </a:rPr>
              <a:t>https://doi.org/10.1016/j.sleep.2024.04.001</a:t>
            </a:r>
            <a:endParaRPr lang="en-US" sz="1300"/>
          </a:p>
          <a:p>
            <a:pPr marL="457200" indent="-457200">
              <a:buAutoNum type="arabicParenR"/>
            </a:pPr>
            <a:endParaRPr lang="en-US" sz="1500">
              <a:solidFill>
                <a:srgbClr val="222222"/>
              </a:solidFill>
            </a:endParaRPr>
          </a:p>
          <a:p>
            <a:pPr marL="457200" indent="-457200">
              <a:buAutoNum type="arabicParenR"/>
            </a:pPr>
            <a:endParaRPr lang="en-US"/>
          </a:p>
          <a:p>
            <a:pPr marL="457200" indent="-457200">
              <a:buAutoNum type="arabicParenR"/>
            </a:pPr>
            <a:endParaRPr lang="en-US"/>
          </a:p>
        </p:txBody>
      </p:sp>
      <p:sp>
        <p:nvSpPr>
          <p:cNvPr id="4" name="Date Placeholder 3">
            <a:extLst>
              <a:ext uri="{FF2B5EF4-FFF2-40B4-BE49-F238E27FC236}">
                <a16:creationId xmlns:a16="http://schemas.microsoft.com/office/drawing/2014/main" id="{8174F196-2AF9-58B5-8F3A-A532B122AFCA}"/>
              </a:ext>
            </a:extLst>
          </p:cNvPr>
          <p:cNvSpPr>
            <a:spLocks noGrp="1"/>
          </p:cNvSpPr>
          <p:nvPr>
            <p:ph type="dt" sz="half" idx="10"/>
          </p:nvPr>
        </p:nvSpPr>
        <p:spPr/>
        <p:txBody>
          <a:bodyPr/>
          <a:lstStyle/>
          <a:p>
            <a:fld id="{922BD663-CC42-4E61-BA2E-435951B9EBBB}" type="datetime1">
              <a:rPr lang="en-US"/>
              <a:t>10/20/2024</a:t>
            </a:fld>
            <a:endParaRPr lang="en-US"/>
          </a:p>
        </p:txBody>
      </p:sp>
      <p:sp>
        <p:nvSpPr>
          <p:cNvPr id="5" name="Footer Placeholder 4">
            <a:extLst>
              <a:ext uri="{FF2B5EF4-FFF2-40B4-BE49-F238E27FC236}">
                <a16:creationId xmlns:a16="http://schemas.microsoft.com/office/drawing/2014/main" id="{6D079E78-1964-CF22-AB0D-CE8A8959D235}"/>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3E283DC5-E0DB-3847-523F-C2EF1C501BB0}"/>
              </a:ext>
            </a:extLst>
          </p:cNvPr>
          <p:cNvSpPr>
            <a:spLocks noGrp="1"/>
          </p:cNvSpPr>
          <p:nvPr>
            <p:ph type="sldNum" sz="quarter" idx="12"/>
          </p:nvPr>
        </p:nvSpPr>
        <p:spPr/>
        <p:txBody>
          <a:bodyPr/>
          <a:lstStyle/>
          <a:p>
            <a:fld id="{017DE1FC-E54A-4B87-A814-263D1E8654B2}" type="slidenum">
              <a:rPr lang="en-US" dirty="0"/>
              <a:t>16</a:t>
            </a:fld>
            <a:endParaRPr lang="en-US"/>
          </a:p>
        </p:txBody>
      </p:sp>
    </p:spTree>
    <p:extLst>
      <p:ext uri="{BB962C8B-B14F-4D97-AF65-F5344CB8AC3E}">
        <p14:creationId xmlns:p14="http://schemas.microsoft.com/office/powerpoint/2010/main" val="988753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A3C17-A697-36AF-292D-49E952CFF8DA}"/>
              </a:ext>
            </a:extLst>
          </p:cNvPr>
          <p:cNvSpPr>
            <a:spLocks noGrp="1"/>
          </p:cNvSpPr>
          <p:nvPr>
            <p:ph type="title"/>
          </p:nvPr>
        </p:nvSpPr>
        <p:spPr/>
        <p:txBody>
          <a:bodyPr/>
          <a:lstStyle/>
          <a:p>
            <a:r>
              <a:rPr lang="en-US"/>
              <a:t>What is Orexin?</a:t>
            </a:r>
          </a:p>
        </p:txBody>
      </p:sp>
      <p:sp>
        <p:nvSpPr>
          <p:cNvPr id="3" name="Content Placeholder 2">
            <a:extLst>
              <a:ext uri="{FF2B5EF4-FFF2-40B4-BE49-F238E27FC236}">
                <a16:creationId xmlns:a16="http://schemas.microsoft.com/office/drawing/2014/main" id="{99E81995-5B67-F769-20E9-86B8C62A9A42}"/>
              </a:ext>
            </a:extLst>
          </p:cNvPr>
          <p:cNvSpPr>
            <a:spLocks noGrp="1"/>
          </p:cNvSpPr>
          <p:nvPr>
            <p:ph idx="1"/>
          </p:nvPr>
        </p:nvSpPr>
        <p:spPr/>
        <p:txBody>
          <a:bodyPr vert="horz" lIns="0" tIns="0" rIns="0" bIns="0" rtlCol="0" anchor="t">
            <a:normAutofit/>
          </a:bodyPr>
          <a:lstStyle/>
          <a:p>
            <a:r>
              <a:rPr lang="en-US" b="1"/>
              <a:t>Orexin; which is known as hypocretin, is synthesized in the hypothalamus and hypothalamic.</a:t>
            </a:r>
            <a:r>
              <a:rPr lang="en-US" b="1" baseline="30000"/>
              <a:t>1</a:t>
            </a:r>
            <a:r>
              <a:rPr lang="en-US" b="1"/>
              <a:t> </a:t>
            </a:r>
          </a:p>
          <a:p>
            <a:r>
              <a:rPr lang="en-US" b="1"/>
              <a:t>It is found in two forms, Orexin-A and Orexin B.</a:t>
            </a:r>
            <a:r>
              <a:rPr lang="en-US" b="1" baseline="30000"/>
              <a:t>1</a:t>
            </a:r>
          </a:p>
          <a:p>
            <a:r>
              <a:rPr lang="en-US" b="1"/>
              <a:t>There are two types of receptors for orexins; Orexin receptor 1 and Orexin receptor2, both are G-protein coupled receptors. Orexin receptor-1 binds selectively to Orexin-A, which Orexin receptor-2 can bind to  Orexin-A and B.</a:t>
            </a:r>
            <a:r>
              <a:rPr lang="en-US" b="1" baseline="30000"/>
              <a:t>1</a:t>
            </a:r>
          </a:p>
          <a:p>
            <a:r>
              <a:rPr lang="en-US" b="1"/>
              <a:t>Orexin receptors are found in the CNS, Adrenal gland, GIT, endocrine and exocrine pancreas, and many other places in the body with different effect in each.</a:t>
            </a:r>
            <a:r>
              <a:rPr lang="en-US" b="1" baseline="30000"/>
              <a:t>2</a:t>
            </a:r>
          </a:p>
        </p:txBody>
      </p:sp>
      <p:sp>
        <p:nvSpPr>
          <p:cNvPr id="4" name="Date Placeholder 3">
            <a:extLst>
              <a:ext uri="{FF2B5EF4-FFF2-40B4-BE49-F238E27FC236}">
                <a16:creationId xmlns:a16="http://schemas.microsoft.com/office/drawing/2014/main" id="{29551511-395B-61C0-7093-21156E7E3EF6}"/>
              </a:ext>
            </a:extLst>
          </p:cNvPr>
          <p:cNvSpPr>
            <a:spLocks noGrp="1"/>
          </p:cNvSpPr>
          <p:nvPr>
            <p:ph type="dt" sz="half" idx="10"/>
          </p:nvPr>
        </p:nvSpPr>
        <p:spPr/>
        <p:txBody>
          <a:bodyPr/>
          <a:lstStyle/>
          <a:p>
            <a:fld id="{A0A5FE09-FC5F-428B-A90F-1956CE61261E}" type="datetime1">
              <a:rPr lang="en-US"/>
              <a:t>10/20/2024</a:t>
            </a:fld>
            <a:endParaRPr lang="en-US"/>
          </a:p>
        </p:txBody>
      </p:sp>
      <p:sp>
        <p:nvSpPr>
          <p:cNvPr id="5" name="Footer Placeholder 4">
            <a:extLst>
              <a:ext uri="{FF2B5EF4-FFF2-40B4-BE49-F238E27FC236}">
                <a16:creationId xmlns:a16="http://schemas.microsoft.com/office/drawing/2014/main" id="{5B084247-C6FF-38A4-B31B-D7974C7E1E6E}"/>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40917552-1882-EC48-E23D-44CD2B02A084}"/>
              </a:ext>
            </a:extLst>
          </p:cNvPr>
          <p:cNvSpPr>
            <a:spLocks noGrp="1"/>
          </p:cNvSpPr>
          <p:nvPr>
            <p:ph type="sldNum" sz="quarter" idx="12"/>
          </p:nvPr>
        </p:nvSpPr>
        <p:spPr/>
        <p:txBody>
          <a:bodyPr/>
          <a:lstStyle/>
          <a:p>
            <a:fld id="{017DE1FC-E54A-4B87-A814-263D1E8654B2}" type="slidenum">
              <a:rPr lang="en-US" dirty="0"/>
              <a:t>2</a:t>
            </a:fld>
            <a:endParaRPr lang="en-US"/>
          </a:p>
        </p:txBody>
      </p:sp>
      <p:pic>
        <p:nvPicPr>
          <p:cNvPr id="7" name="Recorded Sound">
            <a:hlinkClick r:id="" action="ppaction://media"/>
            <a:extLst>
              <a:ext uri="{FF2B5EF4-FFF2-40B4-BE49-F238E27FC236}">
                <a16:creationId xmlns:a16="http://schemas.microsoft.com/office/drawing/2014/main" id="{00BA07D2-6353-689B-1BFA-AE72149DCC6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04800" y="5705453"/>
            <a:ext cx="609600" cy="609600"/>
          </a:xfrm>
          <a:prstGeom prst="rect">
            <a:avLst/>
          </a:prstGeom>
        </p:spPr>
      </p:pic>
    </p:spTree>
    <p:extLst>
      <p:ext uri="{BB962C8B-B14F-4D97-AF65-F5344CB8AC3E}">
        <p14:creationId xmlns:p14="http://schemas.microsoft.com/office/powerpoint/2010/main" val="1522107330"/>
      </p:ext>
    </p:extLst>
  </p:cSld>
  <p:clrMapOvr>
    <a:masterClrMapping/>
  </p:clrMapOvr>
  <mc:AlternateContent xmlns:mc="http://schemas.openxmlformats.org/markup-compatibility/2006">
    <mc:Choice xmlns:p14="http://schemas.microsoft.com/office/powerpoint/2010/main" Requires="p14">
      <p:transition spd="slow" p14:dur="2000" advTm="56003"/>
    </mc:Choice>
    <mc:Fallback>
      <p:transition spd="slow" advTm="560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600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920B7-F324-B6DD-97C8-AC0D7497E35D}"/>
              </a:ext>
            </a:extLst>
          </p:cNvPr>
          <p:cNvSpPr>
            <a:spLocks noGrp="1"/>
          </p:cNvSpPr>
          <p:nvPr>
            <p:ph type="title"/>
          </p:nvPr>
        </p:nvSpPr>
        <p:spPr/>
        <p:txBody>
          <a:bodyPr/>
          <a:lstStyle/>
          <a:p>
            <a:r>
              <a:rPr lang="en-US"/>
              <a:t>How does orexin work?</a:t>
            </a:r>
          </a:p>
        </p:txBody>
      </p:sp>
      <p:sp>
        <p:nvSpPr>
          <p:cNvPr id="3" name="Content Placeholder 2">
            <a:extLst>
              <a:ext uri="{FF2B5EF4-FFF2-40B4-BE49-F238E27FC236}">
                <a16:creationId xmlns:a16="http://schemas.microsoft.com/office/drawing/2014/main" id="{D9B55D47-57B9-35FF-6B86-7F9EDE0A6AF0}"/>
              </a:ext>
            </a:extLst>
          </p:cNvPr>
          <p:cNvSpPr>
            <a:spLocks noGrp="1"/>
          </p:cNvSpPr>
          <p:nvPr>
            <p:ph idx="1"/>
          </p:nvPr>
        </p:nvSpPr>
        <p:spPr/>
        <p:txBody>
          <a:bodyPr vert="horz" lIns="0" tIns="0" rIns="0" bIns="0" rtlCol="0" anchor="t">
            <a:normAutofit/>
          </a:bodyPr>
          <a:lstStyle/>
          <a:p>
            <a:r>
              <a:rPr lang="en-US" b="1"/>
              <a:t>Both Orexin A and B regulate the homeostatic response: for example, the appetite, arousal, metabolism, stress. In addition, it is crucial in the regulation of sleep and walking.</a:t>
            </a:r>
            <a:r>
              <a:rPr lang="en-US" b="1" baseline="30000"/>
              <a:t>2</a:t>
            </a:r>
            <a:r>
              <a:rPr lang="en-US" b="1"/>
              <a:t> </a:t>
            </a:r>
          </a:p>
          <a:p>
            <a:r>
              <a:rPr lang="en-US" b="1"/>
              <a:t>Orexin causes slow and long-term depolarization in the membrane potential of the neurons in the CNS.</a:t>
            </a:r>
            <a:r>
              <a:rPr lang="en-US" b="1" baseline="30000"/>
              <a:t>2</a:t>
            </a:r>
          </a:p>
          <a:p>
            <a:r>
              <a:rPr lang="en-US" b="1"/>
              <a:t>It releases the calcium from the internal stores which increases the concentration of the calcium inside the cell.</a:t>
            </a:r>
            <a:r>
              <a:rPr lang="en-US" b="1" baseline="30000"/>
              <a:t>2</a:t>
            </a:r>
          </a:p>
          <a:p>
            <a:r>
              <a:rPr lang="en-US" b="1"/>
              <a:t>It causes contraction of the muscle by increasing the deposition of the acetylcholine.</a:t>
            </a:r>
            <a:r>
              <a:rPr lang="en-US" b="1" baseline="30000"/>
              <a:t>2</a:t>
            </a:r>
            <a:r>
              <a:rPr lang="en-US" b="1"/>
              <a:t> </a:t>
            </a:r>
          </a:p>
          <a:p>
            <a:endParaRPr lang="en-US" b="1"/>
          </a:p>
          <a:p>
            <a:endParaRPr lang="en-US" b="1"/>
          </a:p>
        </p:txBody>
      </p:sp>
      <p:sp>
        <p:nvSpPr>
          <p:cNvPr id="4" name="Date Placeholder 3">
            <a:extLst>
              <a:ext uri="{FF2B5EF4-FFF2-40B4-BE49-F238E27FC236}">
                <a16:creationId xmlns:a16="http://schemas.microsoft.com/office/drawing/2014/main" id="{2A1B8ECB-7600-068A-ED2D-42AF9841D341}"/>
              </a:ext>
            </a:extLst>
          </p:cNvPr>
          <p:cNvSpPr>
            <a:spLocks noGrp="1"/>
          </p:cNvSpPr>
          <p:nvPr>
            <p:ph type="dt" sz="half" idx="10"/>
          </p:nvPr>
        </p:nvSpPr>
        <p:spPr/>
        <p:txBody>
          <a:bodyPr/>
          <a:lstStyle/>
          <a:p>
            <a:fld id="{431E16B1-F5C6-4E01-A7C5-6921D8E419DF}" type="datetime1">
              <a:rPr lang="en-US"/>
              <a:t>10/20/2024</a:t>
            </a:fld>
            <a:endParaRPr lang="en-US"/>
          </a:p>
        </p:txBody>
      </p:sp>
      <p:sp>
        <p:nvSpPr>
          <p:cNvPr id="5" name="Footer Placeholder 4">
            <a:extLst>
              <a:ext uri="{FF2B5EF4-FFF2-40B4-BE49-F238E27FC236}">
                <a16:creationId xmlns:a16="http://schemas.microsoft.com/office/drawing/2014/main" id="{402A189B-C5C3-B05D-1E43-849A86B492A8}"/>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E75A2E9F-8209-2860-E8B0-4BD7A34247EF}"/>
              </a:ext>
            </a:extLst>
          </p:cNvPr>
          <p:cNvSpPr>
            <a:spLocks noGrp="1"/>
          </p:cNvSpPr>
          <p:nvPr>
            <p:ph type="sldNum" sz="quarter" idx="12"/>
          </p:nvPr>
        </p:nvSpPr>
        <p:spPr/>
        <p:txBody>
          <a:bodyPr/>
          <a:lstStyle/>
          <a:p>
            <a:fld id="{017DE1FC-E54A-4B87-A814-263D1E8654B2}" type="slidenum">
              <a:rPr lang="en-US" dirty="0"/>
              <a:t>3</a:t>
            </a:fld>
            <a:endParaRPr lang="en-US"/>
          </a:p>
        </p:txBody>
      </p:sp>
      <p:pic>
        <p:nvPicPr>
          <p:cNvPr id="8" name="Recorded Sound">
            <a:hlinkClick r:id="" action="ppaction://media"/>
            <a:extLst>
              <a:ext uri="{FF2B5EF4-FFF2-40B4-BE49-F238E27FC236}">
                <a16:creationId xmlns:a16="http://schemas.microsoft.com/office/drawing/2014/main" id="{6E75B2FE-CDC1-5D8C-D234-FF46387BA5B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74697" y="5766318"/>
            <a:ext cx="609600" cy="609600"/>
          </a:xfrm>
          <a:prstGeom prst="rect">
            <a:avLst/>
          </a:prstGeom>
        </p:spPr>
      </p:pic>
    </p:spTree>
    <p:extLst>
      <p:ext uri="{BB962C8B-B14F-4D97-AF65-F5344CB8AC3E}">
        <p14:creationId xmlns:p14="http://schemas.microsoft.com/office/powerpoint/2010/main" val="1920114454"/>
      </p:ext>
    </p:extLst>
  </p:cSld>
  <p:clrMapOvr>
    <a:masterClrMapping/>
  </p:clrMapOvr>
  <mc:AlternateContent xmlns:mc="http://schemas.openxmlformats.org/markup-compatibility/2006">
    <mc:Choice xmlns:p14="http://schemas.microsoft.com/office/powerpoint/2010/main" Requires="p14">
      <p:transition spd="slow" p14:dur="2000" advTm="16967"/>
    </mc:Choice>
    <mc:Fallback>
      <p:transition spd="slow" advTm="1696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74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E13BDE-B812-81CF-7C86-BA2B1C1A3C68}"/>
              </a:ext>
            </a:extLst>
          </p:cNvPr>
          <p:cNvSpPr>
            <a:spLocks noGrp="1"/>
          </p:cNvSpPr>
          <p:nvPr>
            <p:ph type="title"/>
          </p:nvPr>
        </p:nvSpPr>
        <p:spPr/>
        <p:txBody>
          <a:bodyPr/>
          <a:lstStyle/>
          <a:p>
            <a:r>
              <a:rPr lang="en-US"/>
              <a:t>What is an autoimmune response?</a:t>
            </a:r>
          </a:p>
        </p:txBody>
      </p:sp>
      <p:sp>
        <p:nvSpPr>
          <p:cNvPr id="3" name="Content Placeholder 2">
            <a:extLst>
              <a:ext uri="{FF2B5EF4-FFF2-40B4-BE49-F238E27FC236}">
                <a16:creationId xmlns:a16="http://schemas.microsoft.com/office/drawing/2014/main" id="{2333B8B1-3290-0E7C-0255-401FA9059720}"/>
              </a:ext>
            </a:extLst>
          </p:cNvPr>
          <p:cNvSpPr>
            <a:spLocks noGrp="1"/>
          </p:cNvSpPr>
          <p:nvPr>
            <p:ph idx="1"/>
          </p:nvPr>
        </p:nvSpPr>
        <p:spPr/>
        <p:txBody>
          <a:bodyPr vert="horz" lIns="0" tIns="0" rIns="0" bIns="0" rtlCol="0" anchor="t">
            <a:normAutofit/>
          </a:bodyPr>
          <a:lstStyle/>
          <a:p>
            <a:r>
              <a:rPr lang="en-US" dirty="0"/>
              <a:t>Autoimmune responses occur when the immune cells of the immune system start to react against the self-cells.</a:t>
            </a:r>
            <a:r>
              <a:rPr lang="en-US" baseline="30000" dirty="0"/>
              <a:t>3</a:t>
            </a:r>
          </a:p>
          <a:p>
            <a:r>
              <a:rPr lang="en-US" dirty="0"/>
              <a:t>Normally, the process of self-tolerance is activated which allows the immune system to not react against any self-cells, and only identify non-self and pathogenic cells.</a:t>
            </a:r>
            <a:r>
              <a:rPr lang="en-US" baseline="30000" dirty="0"/>
              <a:t>3</a:t>
            </a:r>
            <a:r>
              <a:rPr lang="en-US" dirty="0"/>
              <a:t> </a:t>
            </a:r>
          </a:p>
          <a:p>
            <a:r>
              <a:rPr lang="en-US" dirty="0"/>
              <a:t>However, in autoimmune disease, T-cells and the antibodies produced will attack the cells of the body and cause damage.</a:t>
            </a:r>
            <a:r>
              <a:rPr lang="en-US" baseline="30000" dirty="0"/>
              <a:t>3</a:t>
            </a:r>
            <a:r>
              <a:rPr lang="en-US" dirty="0"/>
              <a:t> </a:t>
            </a:r>
          </a:p>
          <a:p>
            <a:r>
              <a:rPr lang="en-US" dirty="0"/>
              <a:t>These responses towards the self-cells are called immune responses which cause immune diseases.</a:t>
            </a:r>
            <a:r>
              <a:rPr lang="en-US" baseline="30000" dirty="0"/>
              <a:t>3</a:t>
            </a:r>
            <a:r>
              <a:rPr lang="en-US" dirty="0"/>
              <a:t> </a:t>
            </a:r>
          </a:p>
        </p:txBody>
      </p:sp>
      <p:sp>
        <p:nvSpPr>
          <p:cNvPr id="4" name="Date Placeholder 3">
            <a:extLst>
              <a:ext uri="{FF2B5EF4-FFF2-40B4-BE49-F238E27FC236}">
                <a16:creationId xmlns:a16="http://schemas.microsoft.com/office/drawing/2014/main" id="{D7C49781-4297-E092-FCE4-294C360CBE06}"/>
              </a:ext>
            </a:extLst>
          </p:cNvPr>
          <p:cNvSpPr>
            <a:spLocks noGrp="1"/>
          </p:cNvSpPr>
          <p:nvPr>
            <p:ph type="dt" sz="half" idx="10"/>
          </p:nvPr>
        </p:nvSpPr>
        <p:spPr/>
        <p:txBody>
          <a:bodyPr/>
          <a:lstStyle/>
          <a:p>
            <a:fld id="{E772E531-C8D4-4487-BA1C-259BFC1E0E7D}" type="datetime1">
              <a:rPr lang="en-US"/>
              <a:t>10/20/2024</a:t>
            </a:fld>
            <a:endParaRPr lang="en-US"/>
          </a:p>
        </p:txBody>
      </p:sp>
      <p:sp>
        <p:nvSpPr>
          <p:cNvPr id="5" name="Footer Placeholder 4">
            <a:extLst>
              <a:ext uri="{FF2B5EF4-FFF2-40B4-BE49-F238E27FC236}">
                <a16:creationId xmlns:a16="http://schemas.microsoft.com/office/drawing/2014/main" id="{162D8279-6007-CC06-6EEC-3FD5411CEBC3}"/>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B76E4877-0B31-BA2A-3D71-1887F414FE59}"/>
              </a:ext>
            </a:extLst>
          </p:cNvPr>
          <p:cNvSpPr>
            <a:spLocks noGrp="1"/>
          </p:cNvSpPr>
          <p:nvPr>
            <p:ph type="sldNum" sz="quarter" idx="12"/>
          </p:nvPr>
        </p:nvSpPr>
        <p:spPr/>
        <p:txBody>
          <a:bodyPr/>
          <a:lstStyle/>
          <a:p>
            <a:fld id="{017DE1FC-E54A-4B87-A814-263D1E8654B2}" type="slidenum">
              <a:rPr lang="en-US" dirty="0"/>
              <a:t>4</a:t>
            </a:fld>
            <a:endParaRPr lang="en-US"/>
          </a:p>
        </p:txBody>
      </p:sp>
      <p:pic>
        <p:nvPicPr>
          <p:cNvPr id="14" name="Recorded Sound">
            <a:hlinkClick r:id="" action="ppaction://media"/>
            <a:extLst>
              <a:ext uri="{FF2B5EF4-FFF2-40B4-BE49-F238E27FC236}">
                <a16:creationId xmlns:a16="http://schemas.microsoft.com/office/drawing/2014/main" id="{3B37D3C9-ED64-41A2-5F86-795AADCBB07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57200" y="5487751"/>
            <a:ext cx="609600" cy="609600"/>
          </a:xfrm>
          <a:prstGeom prst="rect">
            <a:avLst/>
          </a:prstGeom>
        </p:spPr>
      </p:pic>
    </p:spTree>
    <p:extLst>
      <p:ext uri="{BB962C8B-B14F-4D97-AF65-F5344CB8AC3E}">
        <p14:creationId xmlns:p14="http://schemas.microsoft.com/office/powerpoint/2010/main" val="1812709371"/>
      </p:ext>
    </p:extLst>
  </p:cSld>
  <p:clrMapOvr>
    <a:masterClrMapping/>
  </p:clrMapOvr>
  <mc:AlternateContent xmlns:mc="http://schemas.openxmlformats.org/markup-compatibility/2006">
    <mc:Choice xmlns:p14="http://schemas.microsoft.com/office/powerpoint/2010/main" Requires="p14">
      <p:transition spd="slow" p14:dur="2000" advTm="11140"/>
    </mc:Choice>
    <mc:Fallback>
      <p:transition spd="slow" advTm="111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058"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23893-3C4E-9744-1F2E-A36A2D3F7C1A}"/>
              </a:ext>
            </a:extLst>
          </p:cNvPr>
          <p:cNvSpPr>
            <a:spLocks noGrp="1"/>
          </p:cNvSpPr>
          <p:nvPr>
            <p:ph type="title"/>
          </p:nvPr>
        </p:nvSpPr>
        <p:spPr/>
        <p:txBody>
          <a:bodyPr/>
          <a:lstStyle/>
          <a:p>
            <a:r>
              <a:rPr lang="en-US"/>
              <a:t>Narcolepsy</a:t>
            </a:r>
          </a:p>
        </p:txBody>
      </p:sp>
      <p:sp>
        <p:nvSpPr>
          <p:cNvPr id="3" name="Content Placeholder 2">
            <a:extLst>
              <a:ext uri="{FF2B5EF4-FFF2-40B4-BE49-F238E27FC236}">
                <a16:creationId xmlns:a16="http://schemas.microsoft.com/office/drawing/2014/main" id="{7C18DD07-5D59-0066-D814-2FA835E2E619}"/>
              </a:ext>
            </a:extLst>
          </p:cNvPr>
          <p:cNvSpPr>
            <a:spLocks noGrp="1"/>
          </p:cNvSpPr>
          <p:nvPr>
            <p:ph idx="1"/>
          </p:nvPr>
        </p:nvSpPr>
        <p:spPr/>
        <p:txBody>
          <a:bodyPr vert="horz" lIns="0" tIns="0" rIns="0" bIns="0" rtlCol="0" anchor="t">
            <a:normAutofit/>
          </a:bodyPr>
          <a:lstStyle/>
          <a:p>
            <a:r>
              <a:rPr lang="en-US"/>
              <a:t>Orexin plays a crucial role in the regulatory function of our sleep-wake system; stabilizes wakefulness, and prevents REM sleep whilst in a wakeful state</a:t>
            </a:r>
          </a:p>
          <a:p>
            <a:r>
              <a:rPr lang="en-US"/>
              <a:t>Standard symptoms of Narcolepsy type 1 include excessive fatigue during the day, cataplexy, sleep paralysis, and hypnogogic hallucinations</a:t>
            </a:r>
          </a:p>
          <a:p>
            <a:r>
              <a:rPr lang="en-US"/>
              <a:t>Narcolepsy is typically caused by the loss of orexin producing neurons through autoimmune attacks</a:t>
            </a:r>
          </a:p>
          <a:p>
            <a:r>
              <a:rPr lang="en-US"/>
              <a:t>Studies show that patients dealing with Narcolepsy type 1 showed a 90-95% decrease in orexin producing neurons</a:t>
            </a:r>
          </a:p>
          <a:p>
            <a:endParaRPr lang="en-US"/>
          </a:p>
          <a:p>
            <a:endParaRPr lang="en-US"/>
          </a:p>
          <a:p>
            <a:endParaRPr lang="en-US"/>
          </a:p>
        </p:txBody>
      </p:sp>
      <p:sp>
        <p:nvSpPr>
          <p:cNvPr id="4" name="Date Placeholder 3">
            <a:extLst>
              <a:ext uri="{FF2B5EF4-FFF2-40B4-BE49-F238E27FC236}">
                <a16:creationId xmlns:a16="http://schemas.microsoft.com/office/drawing/2014/main" id="{FF4EB96B-9893-2EBA-9A49-22992207FE92}"/>
              </a:ext>
            </a:extLst>
          </p:cNvPr>
          <p:cNvSpPr>
            <a:spLocks noGrp="1"/>
          </p:cNvSpPr>
          <p:nvPr>
            <p:ph type="dt" sz="half" idx="10"/>
          </p:nvPr>
        </p:nvSpPr>
        <p:spPr/>
        <p:txBody>
          <a:bodyPr/>
          <a:lstStyle/>
          <a:p>
            <a:fld id="{17D109FC-D3D5-453F-B995-7E0F90A14853}" type="datetime1">
              <a:rPr lang="en-US"/>
              <a:t>10/20/2024</a:t>
            </a:fld>
            <a:endParaRPr lang="en-US"/>
          </a:p>
        </p:txBody>
      </p:sp>
      <p:sp>
        <p:nvSpPr>
          <p:cNvPr id="5" name="Footer Placeholder 4">
            <a:extLst>
              <a:ext uri="{FF2B5EF4-FFF2-40B4-BE49-F238E27FC236}">
                <a16:creationId xmlns:a16="http://schemas.microsoft.com/office/drawing/2014/main" id="{509943F8-EAF5-7A58-418F-4CA3CC8125AE}"/>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1D1AEC30-7D32-DAF5-C69E-AD580B5975A8}"/>
              </a:ext>
            </a:extLst>
          </p:cNvPr>
          <p:cNvSpPr>
            <a:spLocks noGrp="1"/>
          </p:cNvSpPr>
          <p:nvPr>
            <p:ph type="sldNum" sz="quarter" idx="12"/>
          </p:nvPr>
        </p:nvSpPr>
        <p:spPr/>
        <p:txBody>
          <a:bodyPr/>
          <a:lstStyle/>
          <a:p>
            <a:fld id="{017DE1FC-E54A-4B87-A814-263D1E8654B2}" type="slidenum">
              <a:rPr lang="en-US" dirty="0"/>
              <a:t>5</a:t>
            </a:fld>
            <a:endParaRPr lang="en-US"/>
          </a:p>
        </p:txBody>
      </p:sp>
      <p:pic>
        <p:nvPicPr>
          <p:cNvPr id="7" name="Narcolepsy">
            <a:hlinkClick r:id="" action="ppaction://media"/>
            <a:extLst>
              <a:ext uri="{FF2B5EF4-FFF2-40B4-BE49-F238E27FC236}">
                <a16:creationId xmlns:a16="http://schemas.microsoft.com/office/drawing/2014/main" id="{9625661D-F0BC-C537-C38D-FF7624D84D3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26537" y="5256090"/>
            <a:ext cx="730250" cy="730250"/>
          </a:xfrm>
          <a:prstGeom prst="rect">
            <a:avLst/>
          </a:prstGeom>
        </p:spPr>
      </p:pic>
    </p:spTree>
    <p:extLst>
      <p:ext uri="{BB962C8B-B14F-4D97-AF65-F5344CB8AC3E}">
        <p14:creationId xmlns:p14="http://schemas.microsoft.com/office/powerpoint/2010/main" val="299829333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252" fill="hold"/>
                                        <p:tgtEl>
                                          <p:spTgt spid="7"/>
                                        </p:tgtEl>
                                      </p:cBhvr>
                                    </p:cmd>
                                  </p:childTnLst>
                                </p:cTn>
                              </p:par>
                            </p:childTnLst>
                          </p:cTn>
                        </p:par>
                      </p:childTnLst>
                    </p:cTn>
                  </p:par>
                </p:childTnLst>
              </p:cTn>
              <p:nextCondLst>
                <p:cond evt="onClick" delay="0">
                  <p:tgtEl>
                    <p:spTgt spid="7"/>
                  </p:tgtEl>
                </p:cond>
              </p:nextCondLst>
            </p:seq>
            <p:audio>
              <p:cMediaNode>
                <p:cTn id="7" fill="hold" display="0">
                  <p:stCondLst>
                    <p:cond delay="indefinite"/>
                  </p:stCondLst>
                  <p:endCondLst>
                    <p:cond evt="onStopAudio" delay="0">
                      <p:tgtEl>
                        <p:sldTgt/>
                      </p:tgtEl>
                    </p:cond>
                  </p:endCondLst>
                </p:cTn>
                <p:tgtEl>
                  <p:spTgt spid="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9DE5A-85EA-DD9D-35BE-ECE7A381B864}"/>
              </a:ext>
            </a:extLst>
          </p:cNvPr>
          <p:cNvSpPr>
            <a:spLocks noGrp="1"/>
          </p:cNvSpPr>
          <p:nvPr>
            <p:ph type="title"/>
          </p:nvPr>
        </p:nvSpPr>
        <p:spPr/>
        <p:txBody>
          <a:bodyPr/>
          <a:lstStyle/>
          <a:p>
            <a:r>
              <a:rPr lang="en-US"/>
              <a:t>Insomnia</a:t>
            </a:r>
          </a:p>
        </p:txBody>
      </p:sp>
      <p:sp>
        <p:nvSpPr>
          <p:cNvPr id="3" name="Content Placeholder 2">
            <a:extLst>
              <a:ext uri="{FF2B5EF4-FFF2-40B4-BE49-F238E27FC236}">
                <a16:creationId xmlns:a16="http://schemas.microsoft.com/office/drawing/2014/main" id="{82AB69A6-A6A9-D88F-E174-609978E5873A}"/>
              </a:ext>
            </a:extLst>
          </p:cNvPr>
          <p:cNvSpPr>
            <a:spLocks noGrp="1"/>
          </p:cNvSpPr>
          <p:nvPr>
            <p:ph idx="1"/>
          </p:nvPr>
        </p:nvSpPr>
        <p:spPr/>
        <p:txBody>
          <a:bodyPr vert="horz" lIns="0" tIns="0" rIns="0" bIns="0" rtlCol="0" anchor="t">
            <a:normAutofit/>
          </a:bodyPr>
          <a:lstStyle/>
          <a:p>
            <a:r>
              <a:rPr lang="en-US"/>
              <a:t>Insomnia refers to chronic difficulty with falling asleep, staying asleep and lack of sufficient REM sleep. </a:t>
            </a:r>
          </a:p>
          <a:p>
            <a:r>
              <a:rPr lang="en-US"/>
              <a:t>Insomnia is speculated to be caused by excessive expression of orexin leading to high alertness and arousal </a:t>
            </a:r>
          </a:p>
          <a:p>
            <a:r>
              <a:rPr lang="en-US"/>
              <a:t>Lemborexant and Suvorexant are both medications that could be used to treat Insomnia.</a:t>
            </a:r>
          </a:p>
          <a:p>
            <a:r>
              <a:rPr lang="en-US"/>
              <a:t>Understanding the importance of orexin and its function in sleep-wake regulation is pertinent when trying to develop treatment regimens for insomnia</a:t>
            </a:r>
          </a:p>
        </p:txBody>
      </p:sp>
      <p:sp>
        <p:nvSpPr>
          <p:cNvPr id="4" name="Date Placeholder 3">
            <a:extLst>
              <a:ext uri="{FF2B5EF4-FFF2-40B4-BE49-F238E27FC236}">
                <a16:creationId xmlns:a16="http://schemas.microsoft.com/office/drawing/2014/main" id="{B5553D43-4C5F-DC7C-FB94-DAE488CF06A0}"/>
              </a:ext>
            </a:extLst>
          </p:cNvPr>
          <p:cNvSpPr>
            <a:spLocks noGrp="1"/>
          </p:cNvSpPr>
          <p:nvPr>
            <p:ph type="dt" sz="half" idx="10"/>
          </p:nvPr>
        </p:nvSpPr>
        <p:spPr/>
        <p:txBody>
          <a:bodyPr/>
          <a:lstStyle/>
          <a:p>
            <a:fld id="{5D9A979F-9ABE-4D67-9946-9DC5EC639998}" type="datetime1">
              <a:rPr lang="en-US"/>
              <a:t>10/20/2024</a:t>
            </a:fld>
            <a:endParaRPr lang="en-US"/>
          </a:p>
        </p:txBody>
      </p:sp>
      <p:sp>
        <p:nvSpPr>
          <p:cNvPr id="5" name="Footer Placeholder 4">
            <a:extLst>
              <a:ext uri="{FF2B5EF4-FFF2-40B4-BE49-F238E27FC236}">
                <a16:creationId xmlns:a16="http://schemas.microsoft.com/office/drawing/2014/main" id="{D390959E-5FF0-89F5-395E-20505BEE668D}"/>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89BEF54E-F9E8-4B44-E880-7C1B65FB0888}"/>
              </a:ext>
            </a:extLst>
          </p:cNvPr>
          <p:cNvSpPr>
            <a:spLocks noGrp="1"/>
          </p:cNvSpPr>
          <p:nvPr>
            <p:ph type="sldNum" sz="quarter" idx="12"/>
          </p:nvPr>
        </p:nvSpPr>
        <p:spPr/>
        <p:txBody>
          <a:bodyPr/>
          <a:lstStyle/>
          <a:p>
            <a:fld id="{017DE1FC-E54A-4B87-A814-263D1E8654B2}" type="slidenum">
              <a:rPr lang="en-US" dirty="0"/>
              <a:t>6</a:t>
            </a:fld>
            <a:endParaRPr lang="en-US"/>
          </a:p>
        </p:txBody>
      </p:sp>
      <p:pic>
        <p:nvPicPr>
          <p:cNvPr id="7" name="Insomnia">
            <a:hlinkClick r:id="" action="ppaction://media"/>
            <a:extLst>
              <a:ext uri="{FF2B5EF4-FFF2-40B4-BE49-F238E27FC236}">
                <a16:creationId xmlns:a16="http://schemas.microsoft.com/office/drawing/2014/main" id="{6C7207DE-DF9A-7B4A-06C0-F0038C8DA3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55490" y="5344013"/>
            <a:ext cx="730250" cy="730250"/>
          </a:xfrm>
          <a:prstGeom prst="rect">
            <a:avLst/>
          </a:prstGeom>
        </p:spPr>
      </p:pic>
    </p:spTree>
    <p:extLst>
      <p:ext uri="{BB962C8B-B14F-4D97-AF65-F5344CB8AC3E}">
        <p14:creationId xmlns:p14="http://schemas.microsoft.com/office/powerpoint/2010/main" val="84698321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1670" fill="hold"/>
                                        <p:tgtEl>
                                          <p:spTgt spid="7"/>
                                        </p:tgtEl>
                                      </p:cBhvr>
                                    </p:cmd>
                                  </p:childTnLst>
                                </p:cTn>
                              </p:par>
                            </p:childTnLst>
                          </p:cTn>
                        </p:par>
                      </p:childTnLst>
                    </p:cTn>
                  </p:par>
                </p:childTnLst>
              </p:cTn>
              <p:nextCondLst>
                <p:cond evt="onClick" delay="0">
                  <p:tgtEl>
                    <p:spTgt spid="7"/>
                  </p:tgtEl>
                </p:cond>
              </p:nextCondLst>
            </p:seq>
            <p:audio>
              <p:cMediaNode>
                <p:cTn id="7" fill="hold" display="0">
                  <p:stCondLst>
                    <p:cond delay="indefinite"/>
                  </p:stCondLst>
                  <p:endCondLst>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CA956-2361-A872-CD45-D5505CD2F008}"/>
              </a:ext>
            </a:extLst>
          </p:cNvPr>
          <p:cNvSpPr>
            <a:spLocks noGrp="1"/>
          </p:cNvSpPr>
          <p:nvPr>
            <p:ph type="title"/>
          </p:nvPr>
        </p:nvSpPr>
        <p:spPr/>
        <p:txBody>
          <a:bodyPr/>
          <a:lstStyle/>
          <a:p>
            <a:r>
              <a:rPr lang="en-US"/>
              <a:t>Neurodegenerative Diseases: Parkinson's Disease</a:t>
            </a:r>
          </a:p>
        </p:txBody>
      </p:sp>
      <p:sp>
        <p:nvSpPr>
          <p:cNvPr id="3" name="Content Placeholder 2">
            <a:extLst>
              <a:ext uri="{FF2B5EF4-FFF2-40B4-BE49-F238E27FC236}">
                <a16:creationId xmlns:a16="http://schemas.microsoft.com/office/drawing/2014/main" id="{4BE25F3C-34BB-CB0C-B2AF-93079ECD5F6A}"/>
              </a:ext>
            </a:extLst>
          </p:cNvPr>
          <p:cNvSpPr>
            <a:spLocks noGrp="1"/>
          </p:cNvSpPr>
          <p:nvPr>
            <p:ph idx="1"/>
          </p:nvPr>
        </p:nvSpPr>
        <p:spPr/>
        <p:txBody>
          <a:bodyPr vert="horz" lIns="0" tIns="0" rIns="0" bIns="0" rtlCol="0" anchor="t">
            <a:normAutofit/>
          </a:bodyPr>
          <a:lstStyle/>
          <a:p>
            <a:r>
              <a:rPr lang="en-US"/>
              <a:t>PD is an autoimmune disease</a:t>
            </a:r>
          </a:p>
          <a:p>
            <a:r>
              <a:rPr lang="en-US"/>
              <a:t>PD patients exhibit great reductions in orexin neurons in hypothalamus and CSF </a:t>
            </a:r>
            <a:r>
              <a:rPr lang="en-US" baseline="30000"/>
              <a:t>6</a:t>
            </a:r>
            <a:endParaRPr lang="en-US"/>
          </a:p>
          <a:p>
            <a:r>
              <a:rPr lang="en-US"/>
              <a:t>Mice treated with experimental autoimmune encephalomyelitis (EAE) had greatly reduced neuroinflammation and immune responses in CNS after orexin A administration </a:t>
            </a:r>
            <a:r>
              <a:rPr lang="en-US" baseline="30000"/>
              <a:t>6</a:t>
            </a:r>
            <a:endParaRPr lang="en-US"/>
          </a:p>
          <a:p>
            <a:r>
              <a:rPr lang="en-US"/>
              <a:t>Neuroinflammation and oxidative stress key players in PD development; orexin treatment can be protective against these immune responses in the CNS </a:t>
            </a:r>
            <a:r>
              <a:rPr lang="en-US" baseline="30000"/>
              <a:t>6</a:t>
            </a:r>
          </a:p>
        </p:txBody>
      </p:sp>
      <p:sp>
        <p:nvSpPr>
          <p:cNvPr id="4" name="Date Placeholder 3">
            <a:extLst>
              <a:ext uri="{FF2B5EF4-FFF2-40B4-BE49-F238E27FC236}">
                <a16:creationId xmlns:a16="http://schemas.microsoft.com/office/drawing/2014/main" id="{66AFEB66-CFAA-B45D-85E1-63DD78E27034}"/>
              </a:ext>
            </a:extLst>
          </p:cNvPr>
          <p:cNvSpPr>
            <a:spLocks noGrp="1"/>
          </p:cNvSpPr>
          <p:nvPr>
            <p:ph type="dt" sz="half" idx="10"/>
          </p:nvPr>
        </p:nvSpPr>
        <p:spPr/>
        <p:txBody>
          <a:bodyPr/>
          <a:lstStyle/>
          <a:p>
            <a:fld id="{2E111FE7-0D0B-45A2-AF08-1974526C5BA0}" type="datetime1">
              <a:rPr lang="en-US"/>
              <a:t>10/20/2024</a:t>
            </a:fld>
            <a:endParaRPr lang="en-US"/>
          </a:p>
        </p:txBody>
      </p:sp>
      <p:sp>
        <p:nvSpPr>
          <p:cNvPr id="5" name="Footer Placeholder 4">
            <a:extLst>
              <a:ext uri="{FF2B5EF4-FFF2-40B4-BE49-F238E27FC236}">
                <a16:creationId xmlns:a16="http://schemas.microsoft.com/office/drawing/2014/main" id="{00F20FF5-59A0-915C-613B-510B8791B8A1}"/>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6261B426-2E9B-B4DE-1871-48674FF68309}"/>
              </a:ext>
            </a:extLst>
          </p:cNvPr>
          <p:cNvSpPr>
            <a:spLocks noGrp="1"/>
          </p:cNvSpPr>
          <p:nvPr>
            <p:ph type="sldNum" sz="quarter" idx="12"/>
          </p:nvPr>
        </p:nvSpPr>
        <p:spPr/>
        <p:txBody>
          <a:bodyPr/>
          <a:lstStyle/>
          <a:p>
            <a:fld id="{017DE1FC-E54A-4B87-A814-263D1E8654B2}" type="slidenum">
              <a:rPr lang="en-US" dirty="0"/>
              <a:t>7</a:t>
            </a:fld>
            <a:endParaRPr lang="en-US"/>
          </a:p>
        </p:txBody>
      </p:sp>
      <p:pic>
        <p:nvPicPr>
          <p:cNvPr id="7" name="Pd">
            <a:hlinkClick r:id="" action="ppaction://media"/>
            <a:extLst>
              <a:ext uri="{FF2B5EF4-FFF2-40B4-BE49-F238E27FC236}">
                <a16:creationId xmlns:a16="http://schemas.microsoft.com/office/drawing/2014/main" id="{F5A1D305-28F8-EB71-D4AC-A27DB88AAF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83356" y="5711415"/>
            <a:ext cx="487363" cy="487363"/>
          </a:xfrm>
          <a:prstGeom prst="rect">
            <a:avLst/>
          </a:prstGeom>
        </p:spPr>
      </p:pic>
    </p:spTree>
    <p:extLst>
      <p:ext uri="{BB962C8B-B14F-4D97-AF65-F5344CB8AC3E}">
        <p14:creationId xmlns:p14="http://schemas.microsoft.com/office/powerpoint/2010/main" val="2657969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423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CA956-2361-A872-CD45-D5505CD2F008}"/>
              </a:ext>
            </a:extLst>
          </p:cNvPr>
          <p:cNvSpPr>
            <a:spLocks noGrp="1"/>
          </p:cNvSpPr>
          <p:nvPr>
            <p:ph type="title"/>
          </p:nvPr>
        </p:nvSpPr>
        <p:spPr/>
        <p:txBody>
          <a:bodyPr/>
          <a:lstStyle/>
          <a:p>
            <a:r>
              <a:rPr lang="en-US"/>
              <a:t>Neurodegenerative Diseases: </a:t>
            </a:r>
            <a:r>
              <a:rPr lang="en-US" err="1"/>
              <a:t>Alzheimer'S</a:t>
            </a:r>
            <a:r>
              <a:rPr lang="en-US"/>
              <a:t> Disease</a:t>
            </a:r>
          </a:p>
        </p:txBody>
      </p:sp>
      <p:sp>
        <p:nvSpPr>
          <p:cNvPr id="3" name="Content Placeholder 2">
            <a:extLst>
              <a:ext uri="{FF2B5EF4-FFF2-40B4-BE49-F238E27FC236}">
                <a16:creationId xmlns:a16="http://schemas.microsoft.com/office/drawing/2014/main" id="{4BE25F3C-34BB-CB0C-B2AF-93079ECD5F6A}"/>
              </a:ext>
            </a:extLst>
          </p:cNvPr>
          <p:cNvSpPr>
            <a:spLocks noGrp="1"/>
          </p:cNvSpPr>
          <p:nvPr>
            <p:ph idx="1"/>
          </p:nvPr>
        </p:nvSpPr>
        <p:spPr>
          <a:xfrm>
            <a:off x="1371600" y="2215792"/>
            <a:ext cx="10240903" cy="3956179"/>
          </a:xfrm>
        </p:spPr>
        <p:txBody>
          <a:bodyPr vert="horz" lIns="0" tIns="0" rIns="0" bIns="0" rtlCol="0" anchor="t">
            <a:normAutofit/>
          </a:bodyPr>
          <a:lstStyle/>
          <a:p>
            <a:r>
              <a:rPr lang="en-US"/>
              <a:t>Sleep and wakefulness disorders also associated with Alzheimer's</a:t>
            </a:r>
          </a:p>
          <a:p>
            <a:r>
              <a:rPr lang="en-US"/>
              <a:t>Orexin plays a compensatory role after neurodegeneration by loss of cholinergic signals, mostly in basal forebrain </a:t>
            </a:r>
            <a:r>
              <a:rPr lang="en-US" baseline="30000"/>
              <a:t>7</a:t>
            </a:r>
            <a:endParaRPr lang="en-US"/>
          </a:p>
          <a:p>
            <a:r>
              <a:rPr lang="en-US"/>
              <a:t>AD patients lose neuroprotection of OXRs due to decrease in RNA and proteins of OXR1, OXR2, and GPR103, as a result of Aβ plaques (amyloid-beta; toxic proteins) and over-phosphorylation of tau (protein, creates neurofibrillary triangles)</a:t>
            </a:r>
            <a:r>
              <a:rPr lang="en-US" baseline="30000"/>
              <a:t> 8</a:t>
            </a:r>
            <a:endParaRPr lang="en-US"/>
          </a:p>
          <a:p>
            <a:r>
              <a:rPr lang="en-US"/>
              <a:t>Damage of neurons and death of cells</a:t>
            </a:r>
            <a:r>
              <a:rPr lang="en-US" baseline="30000"/>
              <a:t> 8</a:t>
            </a:r>
          </a:p>
        </p:txBody>
      </p:sp>
      <p:sp>
        <p:nvSpPr>
          <p:cNvPr id="4" name="Date Placeholder 3">
            <a:extLst>
              <a:ext uri="{FF2B5EF4-FFF2-40B4-BE49-F238E27FC236}">
                <a16:creationId xmlns:a16="http://schemas.microsoft.com/office/drawing/2014/main" id="{66AFEB66-CFAA-B45D-85E1-63DD78E27034}"/>
              </a:ext>
            </a:extLst>
          </p:cNvPr>
          <p:cNvSpPr>
            <a:spLocks noGrp="1"/>
          </p:cNvSpPr>
          <p:nvPr>
            <p:ph type="dt" sz="half" idx="10"/>
          </p:nvPr>
        </p:nvSpPr>
        <p:spPr/>
        <p:txBody>
          <a:bodyPr/>
          <a:lstStyle/>
          <a:p>
            <a:fld id="{2E111FE7-0D0B-45A2-AF08-1974526C5BA0}" type="datetime1">
              <a:rPr lang="en-US"/>
              <a:t>10/20/2024</a:t>
            </a:fld>
            <a:endParaRPr lang="en-US"/>
          </a:p>
        </p:txBody>
      </p:sp>
      <p:sp>
        <p:nvSpPr>
          <p:cNvPr id="5" name="Footer Placeholder 4">
            <a:extLst>
              <a:ext uri="{FF2B5EF4-FFF2-40B4-BE49-F238E27FC236}">
                <a16:creationId xmlns:a16="http://schemas.microsoft.com/office/drawing/2014/main" id="{00F20FF5-59A0-915C-613B-510B8791B8A1}"/>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6261B426-2E9B-B4DE-1871-48674FF68309}"/>
              </a:ext>
            </a:extLst>
          </p:cNvPr>
          <p:cNvSpPr>
            <a:spLocks noGrp="1"/>
          </p:cNvSpPr>
          <p:nvPr>
            <p:ph type="sldNum" sz="quarter" idx="12"/>
          </p:nvPr>
        </p:nvSpPr>
        <p:spPr/>
        <p:txBody>
          <a:bodyPr/>
          <a:lstStyle/>
          <a:p>
            <a:fld id="{017DE1FC-E54A-4B87-A814-263D1E8654B2}" type="slidenum">
              <a:rPr lang="en-US" dirty="0"/>
              <a:t>8</a:t>
            </a:fld>
            <a:endParaRPr lang="en-US"/>
          </a:p>
        </p:txBody>
      </p:sp>
      <p:pic>
        <p:nvPicPr>
          <p:cNvPr id="7" name="Ad">
            <a:hlinkClick r:id="" action="ppaction://media"/>
            <a:extLst>
              <a:ext uri="{FF2B5EF4-FFF2-40B4-BE49-F238E27FC236}">
                <a16:creationId xmlns:a16="http://schemas.microsoft.com/office/drawing/2014/main" id="{87DAA89A-DBE8-0983-1663-7F7261A7509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28599" y="5684608"/>
            <a:ext cx="487363" cy="487363"/>
          </a:xfrm>
          <a:prstGeom prst="rect">
            <a:avLst/>
          </a:prstGeom>
        </p:spPr>
      </p:pic>
    </p:spTree>
    <p:extLst>
      <p:ext uri="{BB962C8B-B14F-4D97-AF65-F5344CB8AC3E}">
        <p14:creationId xmlns:p14="http://schemas.microsoft.com/office/powerpoint/2010/main" val="3988343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917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337FB-C211-3024-CA06-D8B3B218CFB9}"/>
              </a:ext>
            </a:extLst>
          </p:cNvPr>
          <p:cNvSpPr>
            <a:spLocks noGrp="1"/>
          </p:cNvSpPr>
          <p:nvPr>
            <p:ph type="title"/>
          </p:nvPr>
        </p:nvSpPr>
        <p:spPr>
          <a:xfrm>
            <a:off x="1371600" y="176756"/>
            <a:ext cx="10240903" cy="1233488"/>
          </a:xfrm>
        </p:spPr>
        <p:txBody>
          <a:bodyPr/>
          <a:lstStyle/>
          <a:p>
            <a:r>
              <a:rPr lang="en-US"/>
              <a:t>Pain Modulation</a:t>
            </a:r>
          </a:p>
        </p:txBody>
      </p:sp>
      <p:sp>
        <p:nvSpPr>
          <p:cNvPr id="3" name="Content Placeholder 2">
            <a:extLst>
              <a:ext uri="{FF2B5EF4-FFF2-40B4-BE49-F238E27FC236}">
                <a16:creationId xmlns:a16="http://schemas.microsoft.com/office/drawing/2014/main" id="{CE9A77B5-5A3F-123E-4E58-A7F0CD46C28E}"/>
              </a:ext>
            </a:extLst>
          </p:cNvPr>
          <p:cNvSpPr>
            <a:spLocks noGrp="1"/>
          </p:cNvSpPr>
          <p:nvPr>
            <p:ph idx="1"/>
          </p:nvPr>
        </p:nvSpPr>
        <p:spPr>
          <a:xfrm>
            <a:off x="1371600" y="1834792"/>
            <a:ext cx="10240903" cy="3956179"/>
          </a:xfrm>
        </p:spPr>
        <p:txBody>
          <a:bodyPr vert="horz" lIns="0" tIns="0" rIns="0" bIns="0" rtlCol="0" anchor="t">
            <a:normAutofit/>
          </a:bodyPr>
          <a:lstStyle/>
          <a:p>
            <a:r>
              <a:rPr lang="en-US"/>
              <a:t>Pain, caused by neuroinflammation triggered by autoimmunity, can be in form of headaches, migraines, traumatic brain injury, etc.</a:t>
            </a:r>
            <a:r>
              <a:rPr lang="en-US" baseline="30000"/>
              <a:t> 9</a:t>
            </a:r>
            <a:endParaRPr lang="en-US"/>
          </a:p>
          <a:p>
            <a:r>
              <a:rPr lang="en-US"/>
              <a:t>Orexin plays both an inflammatory and anti-inflammatory role, depending on localization of OXRs </a:t>
            </a:r>
            <a:r>
              <a:rPr lang="en-US" baseline="30000"/>
              <a:t>10</a:t>
            </a:r>
            <a:endParaRPr lang="en-US"/>
          </a:p>
          <a:p>
            <a:r>
              <a:rPr lang="en-US"/>
              <a:t>OXR expression is neuronal, but can also be on glial cells</a:t>
            </a:r>
            <a:r>
              <a:rPr lang="en-US" baseline="30000"/>
              <a:t> 10</a:t>
            </a:r>
            <a:endParaRPr lang="en-US"/>
          </a:p>
          <a:p>
            <a:r>
              <a:rPr lang="en-US"/>
              <a:t>Microglia release either M1 or M2 macrophages, so plays both neuroprotective and neuron dysfunction roles</a:t>
            </a:r>
            <a:r>
              <a:rPr lang="en-US" baseline="30000"/>
              <a:t> 10</a:t>
            </a:r>
            <a:endParaRPr lang="en-US"/>
          </a:p>
          <a:p>
            <a:r>
              <a:rPr lang="en-US"/>
              <a:t>Orexin administered peripherally crosses BBB and directly reduces inflammation by reducing cytokine &amp; chemokine release, as well as weakening brain lesions</a:t>
            </a:r>
            <a:r>
              <a:rPr lang="en-US" baseline="30000"/>
              <a:t> 11</a:t>
            </a:r>
          </a:p>
        </p:txBody>
      </p:sp>
      <p:sp>
        <p:nvSpPr>
          <p:cNvPr id="4" name="Date Placeholder 3">
            <a:extLst>
              <a:ext uri="{FF2B5EF4-FFF2-40B4-BE49-F238E27FC236}">
                <a16:creationId xmlns:a16="http://schemas.microsoft.com/office/drawing/2014/main" id="{45824A3A-7004-DC08-270E-2AD02C31A93D}"/>
              </a:ext>
            </a:extLst>
          </p:cNvPr>
          <p:cNvSpPr>
            <a:spLocks noGrp="1"/>
          </p:cNvSpPr>
          <p:nvPr>
            <p:ph type="dt" sz="half" idx="10"/>
          </p:nvPr>
        </p:nvSpPr>
        <p:spPr/>
        <p:txBody>
          <a:bodyPr/>
          <a:lstStyle/>
          <a:p>
            <a:fld id="{DCB4107B-DA45-4930-8068-45327EA84DAD}" type="datetime1">
              <a:rPr lang="en-US"/>
              <a:t>10/20/2024</a:t>
            </a:fld>
            <a:endParaRPr lang="en-US"/>
          </a:p>
        </p:txBody>
      </p:sp>
      <p:sp>
        <p:nvSpPr>
          <p:cNvPr id="5" name="Footer Placeholder 4">
            <a:extLst>
              <a:ext uri="{FF2B5EF4-FFF2-40B4-BE49-F238E27FC236}">
                <a16:creationId xmlns:a16="http://schemas.microsoft.com/office/drawing/2014/main" id="{821D4EAF-123E-AC74-7F53-23EFD893B262}"/>
              </a:ext>
            </a:extLst>
          </p:cNvPr>
          <p:cNvSpPr>
            <a:spLocks noGrp="1"/>
          </p:cNvSpPr>
          <p:nvPr>
            <p:ph type="ftr" sz="quarter" idx="11"/>
          </p:nvPr>
        </p:nvSpPr>
        <p:spPr/>
        <p:txBody>
          <a:bodyPr/>
          <a:lstStyle/>
          <a:p>
            <a:r>
              <a:rPr lang="en-US"/>
              <a:t>
              </a:t>
            </a:r>
          </a:p>
        </p:txBody>
      </p:sp>
      <p:sp>
        <p:nvSpPr>
          <p:cNvPr id="6" name="Slide Number Placeholder 5">
            <a:extLst>
              <a:ext uri="{FF2B5EF4-FFF2-40B4-BE49-F238E27FC236}">
                <a16:creationId xmlns:a16="http://schemas.microsoft.com/office/drawing/2014/main" id="{3829547A-C1D2-4ED4-1202-9A55FA1AE0E7}"/>
              </a:ext>
            </a:extLst>
          </p:cNvPr>
          <p:cNvSpPr>
            <a:spLocks noGrp="1"/>
          </p:cNvSpPr>
          <p:nvPr>
            <p:ph type="sldNum" sz="quarter" idx="12"/>
          </p:nvPr>
        </p:nvSpPr>
        <p:spPr/>
        <p:txBody>
          <a:bodyPr/>
          <a:lstStyle/>
          <a:p>
            <a:fld id="{017DE1FC-E54A-4B87-A814-263D1E8654B2}" type="slidenum">
              <a:rPr lang="en-US" dirty="0"/>
              <a:t>9</a:t>
            </a:fld>
            <a:endParaRPr lang="en-US"/>
          </a:p>
        </p:txBody>
      </p:sp>
      <p:pic>
        <p:nvPicPr>
          <p:cNvPr id="7" name="Pm">
            <a:hlinkClick r:id="" action="ppaction://media"/>
            <a:extLst>
              <a:ext uri="{FF2B5EF4-FFF2-40B4-BE49-F238E27FC236}">
                <a16:creationId xmlns:a16="http://schemas.microsoft.com/office/drawing/2014/main" id="{225B6471-5AF8-60D9-4F95-68AA22A7C4C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28599" y="5721247"/>
            <a:ext cx="487363" cy="487363"/>
          </a:xfrm>
          <a:prstGeom prst="rect">
            <a:avLst/>
          </a:prstGeom>
        </p:spPr>
      </p:pic>
    </p:spTree>
    <p:extLst>
      <p:ext uri="{BB962C8B-B14F-4D97-AF65-F5344CB8AC3E}">
        <p14:creationId xmlns:p14="http://schemas.microsoft.com/office/powerpoint/2010/main" val="1610097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605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theme/theme1.xml><?xml version="1.0" encoding="utf-8"?>
<a:theme xmlns:a="http://schemas.openxmlformats.org/drawingml/2006/main" name="GradientRiseVTI">
  <a:themeElements>
    <a:clrScheme name="GradientRiseVTI">
      <a:dk1>
        <a:sysClr val="windowText" lastClr="000000"/>
      </a:dk1>
      <a:lt1>
        <a:srgbClr val="FFFFFF"/>
      </a:lt1>
      <a:dk2>
        <a:srgbClr val="3C0F3A"/>
      </a:dk2>
      <a:lt2>
        <a:srgbClr val="F1F2F2"/>
      </a:lt2>
      <a:accent1>
        <a:srgbClr val="A6025C"/>
      </a:accent1>
      <a:accent2>
        <a:srgbClr val="92248E"/>
      </a:accent2>
      <a:accent3>
        <a:srgbClr val="DE95C4"/>
      </a:accent3>
      <a:accent4>
        <a:srgbClr val="FE4A00"/>
      </a:accent4>
      <a:accent5>
        <a:srgbClr val="DA002F"/>
      </a:accent5>
      <a:accent6>
        <a:srgbClr val="FF907A"/>
      </a:accent6>
      <a:hlink>
        <a:srgbClr val="CA71E4"/>
      </a:hlink>
      <a:folHlink>
        <a:srgbClr val="E45E49"/>
      </a:folHlink>
    </a:clrScheme>
    <a:fontScheme name="GradientRiseVTI">
      <a:majorFont>
        <a:latin typeface="Avenir Next LT Pro"/>
        <a:ea typeface=""/>
        <a:cs typeface=""/>
      </a:majorFont>
      <a:minorFont>
        <a:latin typeface="Avenir Next LT Pro Light"/>
        <a:ea typeface=""/>
        <a:cs typeface=""/>
      </a:minorFont>
    </a:fontScheme>
    <a:fmtScheme name="GradientRiseVTI">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adientRiseVTI" id="{13C68A69-E745-489A-84EC-B7BCE4AA380B}" vid="{9CF7857A-9412-4E45-AB0D-6EAA5A7DC4C5}"/>
    </a:ext>
  </a:extLst>
</a:theme>
</file>

<file path=docProps/app.xml><?xml version="1.0" encoding="utf-8"?>
<Properties xmlns="http://schemas.openxmlformats.org/officeDocument/2006/extended-properties" xmlns:vt="http://schemas.openxmlformats.org/officeDocument/2006/docPropsVTypes">
  <Template>office theme</Template>
  <TotalTime>2</TotalTime>
  <Words>2586</Words>
  <Application>Microsoft Office PowerPoint</Application>
  <PresentationFormat>Widescreen</PresentationFormat>
  <Paragraphs>166</Paragraphs>
  <Slides>16</Slides>
  <Notes>0</Notes>
  <HiddenSlides>0</HiddenSlides>
  <MMClips>15</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Arial</vt:lpstr>
      <vt:lpstr>Avenir Next LT Pro</vt:lpstr>
      <vt:lpstr>Avenir Next LT Pro Light</vt:lpstr>
      <vt:lpstr>Calisto MT</vt:lpstr>
      <vt:lpstr>Courier New</vt:lpstr>
      <vt:lpstr>Courier New,monospace</vt:lpstr>
      <vt:lpstr>Times New Roman</vt:lpstr>
      <vt:lpstr>GradientRiseVTI</vt:lpstr>
      <vt:lpstr>Autoimmune responses to orexin and its receptor </vt:lpstr>
      <vt:lpstr>What is Orexin?</vt:lpstr>
      <vt:lpstr>How does orexin work?</vt:lpstr>
      <vt:lpstr>What is an autoimmune response?</vt:lpstr>
      <vt:lpstr>Narcolepsy</vt:lpstr>
      <vt:lpstr>Insomnia</vt:lpstr>
      <vt:lpstr>Neurodegenerative Diseases: Parkinson's Disease</vt:lpstr>
      <vt:lpstr>Neurodegenerative Diseases: Alzheimer'S Disease</vt:lpstr>
      <vt:lpstr>Pain Modulation</vt:lpstr>
      <vt:lpstr>Research and Treatments </vt:lpstr>
      <vt:lpstr>Current Research</vt:lpstr>
      <vt:lpstr>Environmental triggers and narcolepsy</vt:lpstr>
      <vt:lpstr>Current Treatments for narcolepsy</vt:lpstr>
      <vt:lpstr>Future research: disease modifying therapies</vt:lpstr>
      <vt:lpstr>Summary Slide</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Michlin Farah</dc:creator>
  <cp:lastModifiedBy>Michlin Farah</cp:lastModifiedBy>
  <cp:revision>9</cp:revision>
  <dcterms:created xsi:type="dcterms:W3CDTF">2024-09-13T22:30:08Z</dcterms:created>
  <dcterms:modified xsi:type="dcterms:W3CDTF">2024-10-21T00:34:07Z</dcterms:modified>
</cp:coreProperties>
</file>