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Montserrat"/>
      <p:regular r:id="rId17"/>
      <p:bold r:id="rId18"/>
      <p:italic r:id="rId19"/>
      <p:boldItalic r:id="rId20"/>
    </p:embeddedFont>
    <p:embeddedFont>
      <p:font typeface="Lato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Italic.fntdata"/><Relationship Id="rId11" Type="http://schemas.openxmlformats.org/officeDocument/2006/relationships/slide" Target="slides/slide6.xml"/><Relationship Id="rId22" Type="http://schemas.openxmlformats.org/officeDocument/2006/relationships/font" Target="fonts/Lato-bold.fntdata"/><Relationship Id="rId10" Type="http://schemas.openxmlformats.org/officeDocument/2006/relationships/slide" Target="slides/slide5.xml"/><Relationship Id="rId21" Type="http://schemas.openxmlformats.org/officeDocument/2006/relationships/font" Target="fonts/Lato-regular.fntdata"/><Relationship Id="rId13" Type="http://schemas.openxmlformats.org/officeDocument/2006/relationships/slide" Target="slides/slide8.xml"/><Relationship Id="rId24" Type="http://schemas.openxmlformats.org/officeDocument/2006/relationships/font" Target="fonts/Lato-boldItalic.fntdata"/><Relationship Id="rId12" Type="http://schemas.openxmlformats.org/officeDocument/2006/relationships/slide" Target="slides/slide7.xml"/><Relationship Id="rId23" Type="http://schemas.openxmlformats.org/officeDocument/2006/relationships/font" Target="fonts/La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Montserrat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italic.fntdata"/><Relationship Id="rId6" Type="http://schemas.openxmlformats.org/officeDocument/2006/relationships/slide" Target="slides/slide1.xml"/><Relationship Id="rId18" Type="http://schemas.openxmlformats.org/officeDocument/2006/relationships/font" Target="fonts/Montserra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15fe767f2f_0_4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15fe767f2f_0_4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15fe767f2f_0_4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15fe767f2f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15fe767f2f_0_3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15fe767f2f_0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15fe767f2f_0_4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15fe767f2f_0_4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15fe767f2f_0_4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15fe767f2f_0_4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17fa5e62de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17fa5e62de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15fe767f2f_0_4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15fe767f2f_0_4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1600b812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1600b812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15fe767f2f_0_4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15fe767f2f_0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15fe767f2f_0_4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15fe767f2f_0_4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doi.org/10.1007/s12630-011-9494-6" TargetMode="External"/><Relationship Id="rId4" Type="http://schemas.openxmlformats.org/officeDocument/2006/relationships/hyperlink" Target="https://doi.org/10.1186/s13023-015-0310-1" TargetMode="External"/><Relationship Id="rId5" Type="http://schemas.openxmlformats.org/officeDocument/2006/relationships/hyperlink" Target="https://www.ncbi.nlm.nih.gov/books/NBK430828/" TargetMode="External"/><Relationship Id="rId6" Type="http://schemas.openxmlformats.org/officeDocument/2006/relationships/hyperlink" Target="https://doi.org/10.2147/tcrm.s47632" TargetMode="External"/><Relationship Id="rId7" Type="http://schemas.openxmlformats.org/officeDocument/2006/relationships/hyperlink" Target="https://www.ncbi.nlm.nih.gov/books/NBK535398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hyperlink" Target="http://drive.google.com/file/d/1Yw5fYFLEYAL_K_PxDii8jR7guC-sLhs7/view" TargetMode="External"/><Relationship Id="rId5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2.jpg"/><Relationship Id="rId5" Type="http://schemas.openxmlformats.org/officeDocument/2006/relationships/hyperlink" Target="http://drive.google.com/file/d/1qALE3862LdICWwwrhIcZ7LB1Rh5rE28U/view" TargetMode="External"/><Relationship Id="rId6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hyperlink" Target="http://drive.google.com/file/d/1JVw2Rdf-zb-15XomEi1dN_SD6HKpMnu_/view" TargetMode="External"/><Relationship Id="rId5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hyperlink" Target="http://drive.google.com/file/d/1i-Fat4cv-0gZCOZoaGVeCgfQyu9nu0La/view" TargetMode="External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hyperlink" Target="http://drive.google.com/file/d/1coq9NBFIZGXlVA6cRV6oHFhPonG-VwBd/view" TargetMode="External"/><Relationship Id="rId5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hyperlink" Target="http://drive.google.com/file/d/1LP5j9Pgdq-sC1pr3FBQ_PKuyuB_xIz8p/view" TargetMode="External"/><Relationship Id="rId5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rive.google.com/file/d/1ngBReIL_3ncTd9nNovAoxOZdxo_XjgyX/view" TargetMode="External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WjfsWQD7nlcsvz2kVYv13OuNeMqOOJix/view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Pickled Pigs and Hyperthermia 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4942100" y="3751450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By: Vivek S., Victoria D., Malaika C., Sarah H.</a:t>
            </a:r>
            <a:endParaRPr/>
          </a:p>
        </p:txBody>
      </p:sp>
      <p:sp>
        <p:nvSpPr>
          <p:cNvPr id="136" name="Google Shape;136;p13"/>
          <p:cNvSpPr txBox="1"/>
          <p:nvPr/>
        </p:nvSpPr>
        <p:spPr>
          <a:xfrm>
            <a:off x="3852900" y="3225100"/>
            <a:ext cx="4386000" cy="2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PHM142: Metabolic Biochemistry and </a:t>
            </a:r>
            <a:r>
              <a:rPr lang="en-GB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Immunology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Tuesday, November 19, 2024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 </a:t>
            </a:r>
            <a:endParaRPr/>
          </a:p>
        </p:txBody>
      </p:sp>
      <p:sp>
        <p:nvSpPr>
          <p:cNvPr id="206" name="Google Shape;206;p22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Malignant Hyperthermia (MH) is a serious condition that affects genetically predisposed individuals when exposed Anesthetics and Succinylcholine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Pickled Pigs is referred to a pig’s death from Porcine Stress Syndrome (PSS), which is the term for MH in pigs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Ryanodine receptor is abnormal in people with malignant hyperthermia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Calcium build up in cytoplasm in muscle cells for people with malignant hyperthermia can cause muscles not being able to contract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Most common gene mutation is on RYR1, and causes excess Ca</a:t>
            </a:r>
            <a:r>
              <a:rPr baseline="30000" lang="en-GB" sz="1200"/>
              <a:t>2+</a:t>
            </a:r>
            <a:r>
              <a:rPr lang="en-GB" sz="1200"/>
              <a:t> release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Inheritance pattern for malignant hyperthermia is autosomal dominant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The golden standard for testing for MH susceptibility is the caffeine-halothane contracture test.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GB" sz="1200"/>
              <a:t>The primary method of treating MH is dantrolene. Medications such as beta-blockers and diuretics can also aid in treating symptoms such as renal failure and tachycardia. Other methods of treating MH include body cooling. </a:t>
            </a:r>
            <a:endParaRPr sz="1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References </a:t>
            </a:r>
            <a:endParaRPr/>
          </a:p>
        </p:txBody>
      </p:sp>
      <p:sp>
        <p:nvSpPr>
          <p:cNvPr id="212" name="Google Shape;212;p23"/>
          <p:cNvSpPr txBox="1"/>
          <p:nvPr>
            <p:ph idx="1" type="body"/>
          </p:nvPr>
        </p:nvSpPr>
        <p:spPr>
          <a:xfrm>
            <a:off x="1224375" y="1035975"/>
            <a:ext cx="7038900" cy="36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50">
                <a:latin typeface="Arial"/>
                <a:ea typeface="Arial"/>
                <a:cs typeface="Arial"/>
                <a:sym typeface="Arial"/>
              </a:rPr>
              <a:t>Beebe, D., Puram, V. V., Gajic, S., Thyagarajan, B., &amp; Belani, K. G. (2020). Genetics of Malignant Hyperthermia: A Brief Update. </a:t>
            </a:r>
            <a:r>
              <a:rPr i="1" lang="en-GB" sz="1250">
                <a:latin typeface="Arial"/>
                <a:ea typeface="Arial"/>
                <a:cs typeface="Arial"/>
                <a:sym typeface="Arial"/>
              </a:rPr>
              <a:t>Journal of anaesthesiology, clinical pharmacology</a:t>
            </a:r>
            <a:r>
              <a:rPr lang="en-GB" sz="125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i="1" lang="en-GB" sz="1250">
                <a:latin typeface="Arial"/>
                <a:ea typeface="Arial"/>
                <a:cs typeface="Arial"/>
                <a:sym typeface="Arial"/>
              </a:rPr>
              <a:t>36</a:t>
            </a:r>
            <a:r>
              <a:rPr lang="en-GB" sz="1250">
                <a:latin typeface="Arial"/>
                <a:ea typeface="Arial"/>
                <a:cs typeface="Arial"/>
                <a:sym typeface="Arial"/>
              </a:rPr>
              <a:t>(4), 552–555. https://doi.org/10.4103/joacp.JOACP_360_19</a:t>
            </a:r>
            <a:endParaRPr sz="125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latin typeface="Arial"/>
                <a:ea typeface="Arial"/>
                <a:cs typeface="Arial"/>
                <a:sym typeface="Arial"/>
              </a:rPr>
              <a:t>Kraeva, N., Riazi, S., Loke, J. et al. (2011) Ryanodine receptor type 1 gene mutations found in the Canadian malignant hyperthermia population. </a:t>
            </a:r>
            <a:r>
              <a:rPr i="1" lang="en-GB" sz="1200">
                <a:latin typeface="Arial"/>
                <a:ea typeface="Arial"/>
                <a:cs typeface="Arial"/>
                <a:sym typeface="Arial"/>
              </a:rPr>
              <a:t>Can J Anesth 58</a:t>
            </a:r>
            <a:r>
              <a:rPr lang="en-GB" sz="1200">
                <a:latin typeface="Arial"/>
                <a:ea typeface="Arial"/>
                <a:cs typeface="Arial"/>
                <a:sym typeface="Arial"/>
              </a:rPr>
              <a:t>, 504–513. </a:t>
            </a:r>
            <a:r>
              <a:rPr lang="en-GB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https://doi.org/10.1007/s12630-011-9494-6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latin typeface="Arial"/>
                <a:ea typeface="Arial"/>
                <a:cs typeface="Arial"/>
                <a:sym typeface="Arial"/>
              </a:rPr>
              <a:t>Mitchell, G. &amp;Heron. (1980). Porcine stress syndromes: a Mitochondrial defect? </a:t>
            </a:r>
            <a:r>
              <a:rPr i="1" lang="en-GB" sz="1200">
                <a:latin typeface="Arial"/>
                <a:ea typeface="Arial"/>
                <a:cs typeface="Arial"/>
                <a:sym typeface="Arial"/>
              </a:rPr>
              <a:t>South African Journal of Science</a:t>
            </a:r>
            <a:r>
              <a:rPr lang="en-GB" sz="120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i="1" lang="en-GB" sz="1200">
                <a:latin typeface="Arial"/>
                <a:ea typeface="Arial"/>
                <a:cs typeface="Arial"/>
                <a:sym typeface="Arial"/>
              </a:rPr>
              <a:t>76</a:t>
            </a:r>
            <a:r>
              <a:rPr lang="en-GB" sz="1200">
                <a:latin typeface="Arial"/>
                <a:ea typeface="Arial"/>
                <a:cs typeface="Arial"/>
                <a:sym typeface="Arial"/>
              </a:rPr>
              <a:t>(12), 546-.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Pinyavat, T. , Riazi, S. , Deng, J. , Slessarev, M. , Cuthbertson, B. , Ibarra Moreno, C. &amp; Jerath, A.  (2024).  Malignant Hyperthermia.  </a:t>
            </a:r>
            <a:r>
              <a:rPr i="1"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Critical Care Medicine,  52 </a:t>
            </a:r>
            <a:r>
              <a:rPr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(12),  1934-1940.  doi: 10.1097/CCM.00000000000</a:t>
            </a:r>
            <a:r>
              <a:rPr lang="en-GB" sz="1200">
                <a:solidFill>
                  <a:srgbClr val="232323"/>
                </a:solidFill>
                <a:latin typeface="Arial"/>
                <a:ea typeface="Arial"/>
                <a:cs typeface="Arial"/>
                <a:sym typeface="Arial"/>
              </a:rPr>
              <a:t>06401.</a:t>
            </a:r>
            <a:endParaRPr sz="1200">
              <a:solidFill>
                <a:srgbClr val="23232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Rosenberg, H., Pollock, N., Schiemann, A., Bulger, T., &amp; Stowell, K. (2015). Malignant hyperthermia: a review. </a:t>
            </a:r>
            <a:r>
              <a:rPr i="1"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Orphanet Journal of Rare Diseases</a:t>
            </a:r>
            <a:r>
              <a:rPr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i="1"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10</a:t>
            </a:r>
            <a:r>
              <a:rPr lang="en-GB" sz="12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(1), 93–93. </a:t>
            </a:r>
            <a:r>
              <a:rPr lang="en-GB" sz="1200" u="sng">
                <a:solidFill>
                  <a:schemeClr val="hlink"/>
                </a:solidFill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  <a:hlinkClick r:id="rId4"/>
              </a:rPr>
              <a:t>https://doi.org/10.1186/s13023-015-0310-1</a:t>
            </a:r>
            <a:endParaRPr sz="1200">
              <a:highlight>
                <a:schemeClr val="dk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latin typeface="Arial"/>
                <a:ea typeface="Arial"/>
                <a:cs typeface="Arial"/>
                <a:sym typeface="Arial"/>
              </a:rPr>
              <a:t>Rosenberg H, Sambuughin N, Riazi S, et al. Malignant Hyperthermia Susceptibility. 2003 Dec 19 [Updated 2020 Jan 16]. In: Adam MP, Feldman J, Mirzaa GM, et al., editors. GeneReviews® [Internet]. Seattle (WA): University of Washington, Seattle; 1993-2024. Available from: https://www.ncbi.nlm.nih.gov/books/NBK1146/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latin typeface="Arial"/>
                <a:ea typeface="Arial"/>
                <a:cs typeface="Arial"/>
                <a:sym typeface="Arial"/>
              </a:rPr>
              <a:t>Watt S, McAllister RK. Malignant Hyperthermia. [Updated 2023 Aug 17]. In: StatPearls [Internet]. Treasure Island (FL): StatPearls Publishing; 2024 Jan-. Available from: </a:t>
            </a:r>
            <a:r>
              <a:rPr lang="en-GB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https://www.ncbi.nlm.nih.gov/books/NBK430828/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>
                <a:latin typeface="Arial"/>
                <a:ea typeface="Arial"/>
                <a:cs typeface="Arial"/>
                <a:sym typeface="Arial"/>
              </a:rPr>
              <a:t>Schuster, F., Roewer, N., Schneiderbanger, D., &amp; Johannsen, S. (2014). Management of malignant hyperthermia: diagnosis and treatment. Therapeutics and Clinical Risk Management, 10, 355. </a:t>
            </a:r>
            <a:r>
              <a:rPr lang="en-GB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https://doi.org/10.2147/tcrm.s47632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200">
                <a:latin typeface="Arial"/>
                <a:ea typeface="Arial"/>
                <a:cs typeface="Arial"/>
                <a:sym typeface="Arial"/>
              </a:rPr>
              <a:t>Ratto, D., &amp; Joyner, R. W. (2019, October). Dantrolene. Retrieved from Nih.gov website: </a:t>
            </a:r>
            <a:r>
              <a:rPr lang="en-GB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https://www.ncbi.nlm.nih.gov/books/NBK535398/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Malignant Hyperthermia (MH) </a:t>
            </a:r>
            <a:endParaRPr/>
          </a:p>
        </p:txBody>
      </p:sp>
      <p:sp>
        <p:nvSpPr>
          <p:cNvPr id="142" name="Google Shape;142;p14"/>
          <p:cNvSpPr txBox="1"/>
          <p:nvPr>
            <p:ph idx="1" type="body"/>
          </p:nvPr>
        </p:nvSpPr>
        <p:spPr>
          <a:xfrm>
            <a:off x="381300" y="1525800"/>
            <a:ext cx="7955100" cy="326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Malignant Hyperthermia (MH) is a severe condition that occurs in genetically susceptible individuals </a:t>
            </a:r>
            <a:r>
              <a:rPr lang="en-GB"/>
              <a:t>in</a:t>
            </a:r>
            <a:r>
              <a:rPr lang="en-GB"/>
              <a:t> response to  the use of particular medications 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Medications include Inhaled Volatile Anesthetics (Halothane, Desflurane) and Depolarizing Neuromuscular Blockers (Succinylcholine)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A rare, inherited, and life-threatening disorder that individuals often remain unaware of until it is triggered.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Symptoms vary from Acidosis, irregular Heart Rate, Blood Pressure issues, and Muscle Spasms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3" name="Google Shape;14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1250" y="217950"/>
            <a:ext cx="2165525" cy="114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4" title="Malignant Hyperthermia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36400" y="4475825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Pickled Pigs?</a:t>
            </a:r>
            <a:endParaRPr/>
          </a:p>
        </p:txBody>
      </p:sp>
      <p:sp>
        <p:nvSpPr>
          <p:cNvPr id="150" name="Google Shape;150;p15"/>
          <p:cNvSpPr txBox="1"/>
          <p:nvPr>
            <p:ph idx="1" type="body"/>
          </p:nvPr>
        </p:nvSpPr>
        <p:spPr>
          <a:xfrm>
            <a:off x="316750" y="1556650"/>
            <a:ext cx="61563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In pigs, MH is referred to as “Porcine Stress Syndrome” (PSS)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958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Caused by </a:t>
            </a:r>
            <a:r>
              <a:rPr lang="en-GB"/>
              <a:t>exposure to anesthesia, intense physical exertion, and heightened stress levels, all of which can trigger the underlying genetic predisposition to this condition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958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Once pig succumbs to PSS, the mere death is referred to as “Pickled Pigs”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958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The mutation responsible for PSS in pigs provided critical insight that enabled researchers to identify the genetic mutation underlying MH  in human </a:t>
            </a:r>
            <a:endParaRPr/>
          </a:p>
        </p:txBody>
      </p:sp>
      <p:pic>
        <p:nvPicPr>
          <p:cNvPr id="151" name="Google Shape;15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3050" y="653850"/>
            <a:ext cx="2366150" cy="1574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73049" y="2762875"/>
            <a:ext cx="2366150" cy="170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 title="Pickled pigs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6750" y="4565525"/>
            <a:ext cx="370850" cy="37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Genetics </a:t>
            </a:r>
            <a:endParaRPr/>
          </a:p>
        </p:txBody>
      </p:sp>
      <p:sp>
        <p:nvSpPr>
          <p:cNvPr id="159" name="Google Shape;159;p16"/>
          <p:cNvSpPr txBox="1"/>
          <p:nvPr>
            <p:ph idx="1" type="body"/>
          </p:nvPr>
        </p:nvSpPr>
        <p:spPr>
          <a:xfrm>
            <a:off x="102000" y="143780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A</a:t>
            </a:r>
            <a:r>
              <a:rPr lang="en-GB" sz="1450"/>
              <a:t>utosomal dominant </a:t>
            </a:r>
            <a:r>
              <a:rPr lang="en-GB" sz="1450"/>
              <a:t>inheritance: </a:t>
            </a:r>
            <a:r>
              <a:rPr lang="en-GB" sz="1450"/>
              <a:t>single copy of </a:t>
            </a:r>
            <a:r>
              <a:rPr lang="en-GB" sz="1450"/>
              <a:t>mutated</a:t>
            </a:r>
            <a:r>
              <a:rPr lang="en-GB" sz="1450"/>
              <a:t> gene </a:t>
            </a:r>
            <a:r>
              <a:rPr lang="en-GB" sz="1450"/>
              <a:t>will</a:t>
            </a:r>
            <a:r>
              <a:rPr lang="en-GB" sz="1450"/>
              <a:t> increase </a:t>
            </a:r>
            <a:r>
              <a:rPr lang="en-GB" sz="1450"/>
              <a:t>susceptibility</a:t>
            </a:r>
            <a:r>
              <a:rPr lang="en-GB" sz="1450"/>
              <a:t>  </a:t>
            </a:r>
            <a:endParaRPr sz="14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50"/>
              <a:t>2 key gene mutations: </a:t>
            </a:r>
            <a:endParaRPr sz="1450"/>
          </a:p>
          <a:p>
            <a:pPr indent="-320675" lvl="0" marL="457200" rtl="0" algn="l">
              <a:spcBef>
                <a:spcPts val="1200"/>
              </a:spcBef>
              <a:spcAft>
                <a:spcPts val="0"/>
              </a:spcAft>
              <a:buSzPts val="1450"/>
              <a:buAutoNum type="arabicPeriod"/>
            </a:pPr>
            <a:r>
              <a:rPr lang="en-GB" sz="1450"/>
              <a:t>RYR1 - Ryanodine </a:t>
            </a:r>
            <a:r>
              <a:rPr lang="en-GB" sz="1450"/>
              <a:t>Receptor</a:t>
            </a:r>
            <a:r>
              <a:rPr lang="en-GB" sz="1450"/>
              <a:t> 1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Located on chromosome 19q13.2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Common mutation:  p.Arg614Cys (R614C)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Encodes for Ca</a:t>
            </a:r>
            <a:r>
              <a:rPr baseline="30000" lang="en-GB" sz="1450"/>
              <a:t>2+ </a:t>
            </a:r>
            <a:r>
              <a:rPr lang="en-GB" sz="1450"/>
              <a:t>release in skeletal muscle for contraction 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Mutations in RYR1 make up 70-80% MH cases </a:t>
            </a:r>
            <a:endParaRPr sz="1450"/>
          </a:p>
        </p:txBody>
      </p:sp>
      <p:pic>
        <p:nvPicPr>
          <p:cNvPr id="160" name="Google Shape;16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5200" y="1811350"/>
            <a:ext cx="3521650" cy="321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 title="Clarkson Rd N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45014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Genetics </a:t>
            </a:r>
            <a:endParaRPr/>
          </a:p>
        </p:txBody>
      </p:sp>
      <p:sp>
        <p:nvSpPr>
          <p:cNvPr id="167" name="Google Shape;167;p17"/>
          <p:cNvSpPr txBox="1"/>
          <p:nvPr>
            <p:ph idx="1" type="body"/>
          </p:nvPr>
        </p:nvSpPr>
        <p:spPr>
          <a:xfrm>
            <a:off x="129775" y="1382225"/>
            <a:ext cx="41463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50"/>
              <a:t>2. CACNA1S </a:t>
            </a:r>
            <a:endParaRPr sz="1450"/>
          </a:p>
          <a:p>
            <a:pPr indent="-320675" lvl="0" marL="457200" rtl="0" algn="l">
              <a:spcBef>
                <a:spcPts val="120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Located on chromosome 1q32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Common </a:t>
            </a:r>
            <a:r>
              <a:rPr lang="en-GB" sz="1450"/>
              <a:t>mutation in </a:t>
            </a:r>
            <a:r>
              <a:rPr lang="en-GB" sz="1450"/>
              <a:t> </a:t>
            </a:r>
            <a:r>
              <a:rPr lang="en-GB" sz="1450"/>
              <a:t>p.Arg1086His (R1086H)</a:t>
            </a:r>
            <a:r>
              <a:rPr lang="en-GB" sz="1450"/>
              <a:t> 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Encodes for subunit of voltage L-type  Ca</a:t>
            </a:r>
            <a:r>
              <a:rPr baseline="30000" lang="en-GB" sz="1450"/>
              <a:t>2+ </a:t>
            </a:r>
            <a:r>
              <a:rPr lang="en-GB" sz="1450"/>
              <a:t>channels 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Mutation causes </a:t>
            </a:r>
            <a:r>
              <a:rPr lang="en-GB" sz="1450"/>
              <a:t>inappropriate</a:t>
            </a:r>
            <a:r>
              <a:rPr lang="en-GB" sz="1450"/>
              <a:t> Ca</a:t>
            </a:r>
            <a:r>
              <a:rPr baseline="30000" lang="en-GB" sz="1450"/>
              <a:t>2+</a:t>
            </a:r>
            <a:r>
              <a:rPr lang="en-GB" sz="1450"/>
              <a:t> release </a:t>
            </a:r>
            <a:endParaRPr sz="1450"/>
          </a:p>
          <a:p>
            <a:pPr indent="-320675" lvl="0" marL="457200" rtl="0" algn="l">
              <a:spcBef>
                <a:spcPts val="0"/>
              </a:spcBef>
              <a:spcAft>
                <a:spcPts val="0"/>
              </a:spcAft>
              <a:buSzPts val="1450"/>
              <a:buChar char="-"/>
            </a:pPr>
            <a:r>
              <a:rPr lang="en-GB" sz="1450"/>
              <a:t>Less </a:t>
            </a:r>
            <a:r>
              <a:rPr lang="en-GB" sz="1450"/>
              <a:t>common</a:t>
            </a:r>
            <a:r>
              <a:rPr lang="en-GB" sz="1450"/>
              <a:t> compared to RYR1 mutation </a:t>
            </a:r>
            <a:endParaRPr sz="1450"/>
          </a:p>
        </p:txBody>
      </p:sp>
      <p:pic>
        <p:nvPicPr>
          <p:cNvPr id="168" name="Google Shape;16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6075" y="1717850"/>
            <a:ext cx="4762500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7" title="Clarkson Rd N 2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4445825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Mechanism of Malignant Hyperthermia </a:t>
            </a:r>
            <a:endParaRPr/>
          </a:p>
        </p:txBody>
      </p:sp>
      <p:sp>
        <p:nvSpPr>
          <p:cNvPr id="175" name="Google Shape;175;p18"/>
          <p:cNvSpPr txBox="1"/>
          <p:nvPr>
            <p:ph idx="1" type="body"/>
          </p:nvPr>
        </p:nvSpPr>
        <p:spPr>
          <a:xfrm>
            <a:off x="140500" y="1372775"/>
            <a:ext cx="5117700" cy="353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0000" lnSpcReduction="20000"/>
          </a:bodyPr>
          <a:lstStyle/>
          <a:p>
            <a:pPr indent="-321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GB" sz="3665"/>
              <a:t>Ryanodine receptor is abnormal in people with malignant hyperthermia </a:t>
            </a:r>
            <a:endParaRPr sz="3665"/>
          </a:p>
          <a:p>
            <a:pPr indent="-321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Char char="-"/>
            </a:pPr>
            <a:r>
              <a:rPr lang="en-GB" sz="3665">
                <a:solidFill>
                  <a:srgbClr val="B7B7B7"/>
                </a:solidFill>
              </a:rPr>
              <a:t>Ryanodine receptor plays role in calcium signalling and muscle contractions </a:t>
            </a:r>
            <a:endParaRPr sz="3665">
              <a:solidFill>
                <a:srgbClr val="B7B7B7"/>
              </a:solidFill>
            </a:endParaRPr>
          </a:p>
          <a:p>
            <a:pPr indent="-321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GB" sz="3665"/>
              <a:t>Located in the </a:t>
            </a:r>
            <a:r>
              <a:rPr lang="en-GB" sz="3665"/>
              <a:t>sarcoplasmic</a:t>
            </a:r>
            <a:r>
              <a:rPr lang="en-GB" sz="3665"/>
              <a:t> reticulum (SR)</a:t>
            </a:r>
            <a:endParaRPr sz="3665"/>
          </a:p>
          <a:p>
            <a:pPr indent="-321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Char char="-"/>
            </a:pPr>
            <a:r>
              <a:rPr lang="en-GB" sz="3665">
                <a:solidFill>
                  <a:srgbClr val="B7B7B7"/>
                </a:solidFill>
              </a:rPr>
              <a:t>Muscle cells in the sarcoplasmic reticulum  contain Calcium</a:t>
            </a:r>
            <a:endParaRPr sz="3665"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/>
              <a:t> 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/>
          </a:p>
        </p:txBody>
      </p:sp>
      <p:pic>
        <p:nvPicPr>
          <p:cNvPr id="176" name="Google Shape;17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8200" y="1307850"/>
            <a:ext cx="3530851" cy="353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8" title="New Recording 2 copy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0500" y="4287825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Mechanism of Malignant Hyperthermia </a:t>
            </a:r>
            <a:endParaRPr/>
          </a:p>
        </p:txBody>
      </p:sp>
      <p:sp>
        <p:nvSpPr>
          <p:cNvPr id="183" name="Google Shape;183;p19"/>
          <p:cNvSpPr txBox="1"/>
          <p:nvPr>
            <p:ph idx="1" type="body"/>
          </p:nvPr>
        </p:nvSpPr>
        <p:spPr>
          <a:xfrm>
            <a:off x="198900" y="1458025"/>
            <a:ext cx="43731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/>
              <a:t>Mechanism for normal muscle </a:t>
            </a:r>
            <a:r>
              <a:rPr lang="en-GB" sz="1500"/>
              <a:t>contraction </a:t>
            </a:r>
            <a:endParaRPr sz="1500"/>
          </a:p>
          <a:p>
            <a:pPr indent="-323850" lvl="0" marL="457200" rtl="0" algn="l">
              <a:spcBef>
                <a:spcPts val="1200"/>
              </a:spcBef>
              <a:spcAft>
                <a:spcPts val="0"/>
              </a:spcAft>
              <a:buSzPts val="1500"/>
              <a:buChar char="-"/>
            </a:pPr>
            <a:r>
              <a:rPr lang="en-GB" sz="1500"/>
              <a:t>Release of calcium triggered by an action potential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 sz="1500"/>
              <a:t>Calcium travels into cytoplasm from the SRl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 sz="1500"/>
              <a:t>When muscle relaxes calcium pumps back into cell </a:t>
            </a:r>
            <a:endParaRPr sz="15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/>
          </a:p>
        </p:txBody>
      </p:sp>
      <p:pic>
        <p:nvPicPr>
          <p:cNvPr id="184" name="Google Shape;184;p19"/>
          <p:cNvPicPr preferRelativeResize="0"/>
          <p:nvPr/>
        </p:nvPicPr>
        <p:blipFill rotWithShape="1">
          <a:blip r:embed="rId3">
            <a:alphaModFix/>
          </a:blip>
          <a:srcRect b="0" l="51723" r="0" t="0"/>
          <a:stretch/>
        </p:blipFill>
        <p:spPr>
          <a:xfrm>
            <a:off x="5331675" y="1139175"/>
            <a:ext cx="3581076" cy="285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9"/>
          <p:cNvSpPr txBox="1"/>
          <p:nvPr/>
        </p:nvSpPr>
        <p:spPr>
          <a:xfrm>
            <a:off x="0" y="3359625"/>
            <a:ext cx="5418300" cy="13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Mechanism of malignant hyperthermia </a:t>
            </a:r>
            <a:endParaRPr sz="15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Char char="-"/>
            </a:pPr>
            <a:r>
              <a:rPr lang="en-GB" sz="15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Calcium build up in </a:t>
            </a:r>
            <a:r>
              <a:rPr lang="en-GB" sz="15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cytoplasm</a:t>
            </a:r>
            <a:endParaRPr sz="15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Char char="-"/>
            </a:pPr>
            <a:r>
              <a:rPr lang="en-GB" sz="15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May deplete calcium in SR  which leads to muscles not being able to contract </a:t>
            </a:r>
            <a:endParaRPr sz="15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6" name="Google Shape;186;p19" title="New Recording 2 copy 2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500" y="46233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Diagnosis</a:t>
            </a:r>
            <a:endParaRPr/>
          </a:p>
        </p:txBody>
      </p:sp>
      <p:sp>
        <p:nvSpPr>
          <p:cNvPr id="192" name="Google Shape;192;p20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MH can be </a:t>
            </a:r>
            <a:r>
              <a:rPr lang="en-GB"/>
              <a:t>diagnosed through susceptibility tests such as: 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b="1" lang="en-GB"/>
              <a:t>Caffeine-halothane contracture test (CHCT): </a:t>
            </a:r>
            <a:r>
              <a:rPr lang="en-GB"/>
              <a:t>the golden standard for testing MH susceptibility in patients. Live muscle fibres are exposed to caffeine and halothane to observe the muscle response.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b="1" lang="en-GB"/>
              <a:t>Genetic testing: </a:t>
            </a:r>
            <a:r>
              <a:rPr lang="en-GB"/>
              <a:t>testing for mutation of the ryanodine receptor.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/>
              <a:t>Differential diagnosis may include, but is not limited to: 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-GB"/>
              <a:t>Hyperthyroidism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-GB"/>
              <a:t>Serotonin syndrome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-GB"/>
              <a:t>Myotonia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3" name="Google Shape;193;p20" title="c7dc923a.mp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325" y="4239575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Treatment</a:t>
            </a:r>
            <a:endParaRPr/>
          </a:p>
        </p:txBody>
      </p:sp>
      <p:sp>
        <p:nvSpPr>
          <p:cNvPr id="199" name="Google Shape;199;p2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Dantrolene</a:t>
            </a:r>
            <a:r>
              <a:rPr lang="en-GB"/>
              <a:t> - postsynaptic skeletal muscle relaxant primarily used for the treatment of </a:t>
            </a:r>
            <a:r>
              <a:rPr lang="en-GB"/>
              <a:t>malignant</a:t>
            </a:r>
            <a:r>
              <a:rPr lang="en-GB"/>
              <a:t> hyperthermia. </a:t>
            </a:r>
            <a:endParaRPr/>
          </a:p>
          <a:p>
            <a:pPr indent="-304958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-"/>
            </a:pPr>
            <a:r>
              <a:rPr b="1" lang="en-GB"/>
              <a:t>Mechanism of action</a:t>
            </a:r>
            <a:r>
              <a:rPr lang="en-GB"/>
              <a:t>: inhibits calcium ion release from the sarcoplasmic reticulum and antagonizing </a:t>
            </a:r>
            <a:r>
              <a:rPr lang="en-GB"/>
              <a:t>calcium channels on </a:t>
            </a:r>
            <a:r>
              <a:rPr lang="en-GB"/>
              <a:t>ryanodine receptors which lessens muscle contractions. 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GB"/>
              <a:t>Helps treat cardiac </a:t>
            </a:r>
            <a:r>
              <a:rPr lang="en-GB"/>
              <a:t>arrhythmias</a:t>
            </a:r>
            <a:r>
              <a:rPr lang="en-GB"/>
              <a:t> 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b="1" lang="en-GB"/>
              <a:t>Side effects: </a:t>
            </a:r>
            <a:r>
              <a:rPr lang="en-GB"/>
              <a:t>skeletal muscle weakness, respiratory muscle weakness and dyspnea. Can also cause severe cases of hyperkalemia.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/>
              <a:t>Beta-blockers can be used to treat tachycardia, and fluids and diuretics can decrease the chances of acute renal failure.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/>
              <a:t>Sodium bicarbonate can also be used to decrease acidosis.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21" title="6ecc8153.mp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0075" y="4308675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